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45" r:id="rId3"/>
    <p:sldId id="344" r:id="rId4"/>
    <p:sldId id="337" r:id="rId5"/>
    <p:sldId id="341" r:id="rId6"/>
    <p:sldId id="343" r:id="rId7"/>
    <p:sldId id="348" r:id="rId8"/>
    <p:sldId id="347" r:id="rId9"/>
    <p:sldId id="349" r:id="rId10"/>
    <p:sldId id="356" r:id="rId11"/>
    <p:sldId id="352" r:id="rId12"/>
    <p:sldId id="359" r:id="rId13"/>
    <p:sldId id="360" r:id="rId14"/>
    <p:sldId id="361" r:id="rId15"/>
    <p:sldId id="365" r:id="rId16"/>
    <p:sldId id="366" r:id="rId17"/>
    <p:sldId id="368" r:id="rId18"/>
    <p:sldId id="367" r:id="rId19"/>
    <p:sldId id="362" r:id="rId20"/>
    <p:sldId id="350" r:id="rId21"/>
    <p:sldId id="351" r:id="rId22"/>
    <p:sldId id="346" r:id="rId23"/>
    <p:sldId id="35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B4CE8-24EE-4D5C-95ED-AF9497493B85}" type="datetimeFigureOut">
              <a:rPr lang="en-US" smtClean="0"/>
              <a:pPr/>
              <a:t>9/26/2013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D609B-3681-4A0A-B4BB-2C72645ABC85}" type="slidenum">
              <a:rPr lang="en-US" smtClean="0"/>
              <a:pPr/>
              <a:t>‹#›</a:t>
            </a:fld>
            <a:endParaRPr lang="en-US"/>
          </a:p>
        </p:txBody>
      </p:sp>
    </p:spTree>
    <p:extLst>
      <p:ext uri="{BB962C8B-B14F-4D97-AF65-F5344CB8AC3E}">
        <p14:creationId xmlns:p14="http://schemas.microsoft.com/office/powerpoint/2010/main" val="760183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24600"/>
            <a:ext cx="2895600" cy="365125"/>
          </a:xfrm>
        </p:spPr>
        <p:txBody>
          <a:bodyPr/>
          <a:lstStyle/>
          <a:p>
            <a:endParaRPr lang="en-US"/>
          </a:p>
        </p:txBody>
      </p:sp>
      <p:sp>
        <p:nvSpPr>
          <p:cNvPr id="6" name="Slide Number Placeholder 5"/>
          <p:cNvSpPr>
            <a:spLocks noGrp="1"/>
          </p:cNvSpPr>
          <p:nvPr>
            <p:ph type="sldNum" sz="quarter" idx="12"/>
          </p:nvPr>
        </p:nvSpPr>
        <p:spPr>
          <a:xfrm>
            <a:off x="6553200" y="6324600"/>
            <a:ext cx="2133600" cy="365125"/>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2CB2D-15D8-4358-8862-21100B56C085}"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2CB2D-15D8-4358-8862-21100B56C085}"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2CB2D-15D8-4358-8862-21100B56C085}"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2CB2D-15D8-4358-8862-21100B56C085}"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2CB2D-15D8-4358-8862-21100B56C085}" type="datetimeFigureOut">
              <a:rPr lang="en-US" smtClean="0"/>
              <a:pPr/>
              <a:t>9/26/2013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2CB2D-15D8-4358-8862-21100B56C085}" type="datetimeFigureOut">
              <a:rPr lang="en-US" smtClean="0"/>
              <a:pPr/>
              <a:t>9/26/2013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2CB2D-15D8-4358-8862-21100B56C085}" type="datetimeFigureOut">
              <a:rPr lang="en-US" smtClean="0"/>
              <a:pPr/>
              <a:t>9/26/2013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2CB2D-15D8-4358-8862-21100B56C085}"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2CB2D-15D8-4358-8862-21100B56C085}"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ED567-B39C-451F-BEB9-2C7383BB72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hyperlink" Target="http://www.mhia.org/industrygroups/mma"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hyperlink" Target="http://www.mhia.org/industrygroups/cmaa"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hia.org/industrygroups/hmi"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a:t>
            </a:r>
          </a:p>
          <a:p>
            <a:endParaRPr lang="en-US" dirty="0"/>
          </a:p>
        </p:txBody>
      </p:sp>
      <p:pic>
        <p:nvPicPr>
          <p:cNvPr id="10" name="Picture 9" descr="OA icons.JPG"/>
          <p:cNvPicPr>
            <a:picLocks noChangeAspect="1"/>
          </p:cNvPicPr>
          <p:nvPr/>
        </p:nvPicPr>
        <p:blipFill>
          <a:blip r:embed="rId13" cstate="print"/>
          <a:stretch>
            <a:fillRect/>
          </a:stretch>
        </p:blipFill>
        <p:spPr>
          <a:xfrm>
            <a:off x="152400" y="152400"/>
            <a:ext cx="1676400" cy="470460"/>
          </a:xfrm>
          <a:prstGeom prst="rect">
            <a:avLst/>
          </a:prstGeom>
        </p:spPr>
      </p:pic>
      <p:pic>
        <p:nvPicPr>
          <p:cNvPr id="8" name="Picture 7" descr="hmi.jpg">
            <a:hlinkClick r:id="rId14"/>
          </p:cNvPr>
          <p:cNvPicPr>
            <a:picLocks noChangeAspect="1"/>
          </p:cNvPicPr>
          <p:nvPr/>
        </p:nvPicPr>
        <p:blipFill>
          <a:blip r:embed="rId15" cstate="print"/>
          <a:stretch>
            <a:fillRect/>
          </a:stretch>
        </p:blipFill>
        <p:spPr>
          <a:xfrm>
            <a:off x="5791200" y="6410325"/>
            <a:ext cx="1457325" cy="438150"/>
          </a:xfrm>
          <a:prstGeom prst="rect">
            <a:avLst/>
          </a:prstGeom>
        </p:spPr>
      </p:pic>
      <p:pic>
        <p:nvPicPr>
          <p:cNvPr id="11" name="Picture 10" descr="cmaa.jpg">
            <a:hlinkClick r:id="rId16"/>
          </p:cNvPr>
          <p:cNvPicPr>
            <a:picLocks noChangeAspect="1"/>
          </p:cNvPicPr>
          <p:nvPr/>
        </p:nvPicPr>
        <p:blipFill>
          <a:blip r:embed="rId17" cstate="print"/>
          <a:stretch>
            <a:fillRect/>
          </a:stretch>
        </p:blipFill>
        <p:spPr>
          <a:xfrm>
            <a:off x="1981200" y="6410325"/>
            <a:ext cx="1362075" cy="438150"/>
          </a:xfrm>
          <a:prstGeom prst="rect">
            <a:avLst/>
          </a:prstGeom>
        </p:spPr>
      </p:pic>
      <p:pic>
        <p:nvPicPr>
          <p:cNvPr id="1026" name="Picture 2" descr="http://www.mhia.org/images/industrygroups/mma/logo.jp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10000" y="6410325"/>
            <a:ext cx="1905000" cy="3714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verheadallianc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www.mhi.org/casestudies/9554" TargetMode="External"/><Relationship Id="rId13" Type="http://schemas.openxmlformats.org/officeDocument/2006/relationships/image" Target="../media/image22.png"/><Relationship Id="rId3" Type="http://schemas.openxmlformats.org/officeDocument/2006/relationships/hyperlink" Target="http://www.mhi.org/casestudies/9782" TargetMode="External"/><Relationship Id="rId7" Type="http://schemas.openxmlformats.org/officeDocument/2006/relationships/hyperlink" Target="http://www.mhi.org/casestudies/3613" TargetMode="External"/><Relationship Id="rId12" Type="http://schemas.openxmlformats.org/officeDocument/2006/relationships/image" Target="../media/image21.jpeg"/><Relationship Id="rId2" Type="http://schemas.openxmlformats.org/officeDocument/2006/relationships/hyperlink" Target="http://www.mhi.org/casestudies/10165" TargetMode="External"/><Relationship Id="rId1" Type="http://schemas.openxmlformats.org/officeDocument/2006/relationships/slideLayout" Target="../slideLayouts/slideLayout4.xml"/><Relationship Id="rId6" Type="http://schemas.openxmlformats.org/officeDocument/2006/relationships/hyperlink" Target="http://www.mhi.org/casestudies/3611" TargetMode="External"/><Relationship Id="rId11" Type="http://schemas.openxmlformats.org/officeDocument/2006/relationships/image" Target="../media/image20.jpeg"/><Relationship Id="rId5" Type="http://schemas.openxmlformats.org/officeDocument/2006/relationships/hyperlink" Target="http://www.mhi.org/casestudies/3612" TargetMode="External"/><Relationship Id="rId10" Type="http://schemas.openxmlformats.org/officeDocument/2006/relationships/hyperlink" Target="http://www.mhi.org/casestudies/9045" TargetMode="External"/><Relationship Id="rId4" Type="http://schemas.openxmlformats.org/officeDocument/2006/relationships/hyperlink" Target="http://www.mhi.org/casestudies/9674" TargetMode="External"/><Relationship Id="rId9" Type="http://schemas.openxmlformats.org/officeDocument/2006/relationships/hyperlink" Target="http://www.mhi.org/casestudies/9053"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mhi.org/casestudies/10732" TargetMode="External"/><Relationship Id="rId13" Type="http://schemas.openxmlformats.org/officeDocument/2006/relationships/image" Target="../media/image23.jpeg"/><Relationship Id="rId3" Type="http://schemas.openxmlformats.org/officeDocument/2006/relationships/hyperlink" Target="http://www.mhi.org/casestudies/4780" TargetMode="External"/><Relationship Id="rId7" Type="http://schemas.openxmlformats.org/officeDocument/2006/relationships/hyperlink" Target="http://www.mhi.org/casestudies/7917" TargetMode="External"/><Relationship Id="rId12" Type="http://schemas.openxmlformats.org/officeDocument/2006/relationships/hyperlink" Target="http://www.mhi.org/casestudies/7913" TargetMode="External"/><Relationship Id="rId2" Type="http://schemas.openxmlformats.org/officeDocument/2006/relationships/hyperlink" Target="http://www.mhi.org/casestudies/7894" TargetMode="External"/><Relationship Id="rId16"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hyperlink" Target="http://www.mhi.org/casestudies/3375" TargetMode="External"/><Relationship Id="rId11" Type="http://schemas.openxmlformats.org/officeDocument/2006/relationships/hyperlink" Target="http://www.mhi.org/casestudies/8249" TargetMode="External"/><Relationship Id="rId5" Type="http://schemas.openxmlformats.org/officeDocument/2006/relationships/hyperlink" Target="http://www.mhi.org/casestudies/3377" TargetMode="External"/><Relationship Id="rId15" Type="http://schemas.openxmlformats.org/officeDocument/2006/relationships/image" Target="../media/image25.png"/><Relationship Id="rId10" Type="http://schemas.openxmlformats.org/officeDocument/2006/relationships/hyperlink" Target="http://www.mhi.org/casestudies/3370" TargetMode="External"/><Relationship Id="rId4" Type="http://schemas.openxmlformats.org/officeDocument/2006/relationships/hyperlink" Target="http://www.mhi.org/casestudies/3369" TargetMode="External"/><Relationship Id="rId9" Type="http://schemas.openxmlformats.org/officeDocument/2006/relationships/hyperlink" Target="http://www.mhi.org/casestudies/10398" TargetMode="External"/><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mhi.org/casestudies/8245" TargetMode="External"/><Relationship Id="rId7" Type="http://schemas.openxmlformats.org/officeDocument/2006/relationships/hyperlink" Target="http://www.mhi.org/casestudies/3452" TargetMode="External"/><Relationship Id="rId2" Type="http://schemas.openxmlformats.org/officeDocument/2006/relationships/hyperlink" Target="http://www.mhi.org/casestudies/10168" TargetMode="External"/><Relationship Id="rId1" Type="http://schemas.openxmlformats.org/officeDocument/2006/relationships/slideLayout" Target="../slideLayouts/slideLayout4.xml"/><Relationship Id="rId6" Type="http://schemas.openxmlformats.org/officeDocument/2006/relationships/hyperlink" Target="http://www.mhi.org/casestudies/8627" TargetMode="External"/><Relationship Id="rId5" Type="http://schemas.openxmlformats.org/officeDocument/2006/relationships/hyperlink" Target="http://www.mhi.org/casestudies/7989" TargetMode="External"/><Relationship Id="rId10" Type="http://schemas.openxmlformats.org/officeDocument/2006/relationships/image" Target="../media/image29.png"/><Relationship Id="rId4" Type="http://schemas.openxmlformats.org/officeDocument/2006/relationships/hyperlink" Target="http://www.mhi.org/casestudies/9092" TargetMode="External"/><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oistmagazine.com/" TargetMode="External"/><Relationship Id="rId7" Type="http://schemas.openxmlformats.org/officeDocument/2006/relationships/hyperlink" Target="http://www.mmh.com/" TargetMode="External"/><Relationship Id="rId2" Type="http://schemas.openxmlformats.org/officeDocument/2006/relationships/hyperlink" Target="http://www.cranestodaymagazine.com/" TargetMode="External"/><Relationship Id="rId1" Type="http://schemas.openxmlformats.org/officeDocument/2006/relationships/slideLayout" Target="../slideLayouts/slideLayout2.xml"/><Relationship Id="rId6" Type="http://schemas.openxmlformats.org/officeDocument/2006/relationships/hyperlink" Target="http://mhmonline.com/" TargetMode="External"/><Relationship Id="rId5" Type="http://schemas.openxmlformats.org/officeDocument/2006/relationships/hyperlink" Target="http://www.ochmagazine.com/" TargetMode="External"/><Relationship Id="rId4" Type="http://schemas.openxmlformats.org/officeDocument/2006/relationships/hyperlink" Target="http://www.industrialliftandhois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a:bodyPr>
          <a:lstStyle/>
          <a:p>
            <a:r>
              <a:rPr lang="en-US" b="1" dirty="0" smtClean="0"/>
              <a:t>OVERHEAD ALLIANCE </a:t>
            </a:r>
            <a:br>
              <a:rPr lang="en-US" b="1" dirty="0" smtClean="0"/>
            </a:br>
            <a:r>
              <a:rPr lang="en-US" b="1" dirty="0" smtClean="0"/>
              <a:t>Lecture Material</a:t>
            </a:r>
            <a:endParaRPr lang="en-US" b="1" dirty="0"/>
          </a:p>
        </p:txBody>
      </p:sp>
      <p:sp>
        <p:nvSpPr>
          <p:cNvPr id="3" name="Subtitle 2"/>
          <p:cNvSpPr>
            <a:spLocks noGrp="1"/>
          </p:cNvSpPr>
          <p:nvPr>
            <p:ph type="subTitle" idx="1"/>
          </p:nvPr>
        </p:nvSpPr>
        <p:spPr>
          <a:xfrm>
            <a:off x="1371600" y="3505200"/>
            <a:ext cx="6400800" cy="2133600"/>
          </a:xfrm>
        </p:spPr>
        <p:txBody>
          <a:bodyPr>
            <a:normAutofit fontScale="62500" lnSpcReduction="20000"/>
          </a:bodyPr>
          <a:lstStyle/>
          <a:p>
            <a:r>
              <a:rPr lang="en-US" b="1" dirty="0" smtClean="0"/>
              <a:t>Objective</a:t>
            </a:r>
            <a:r>
              <a:rPr lang="en-US" b="1" dirty="0"/>
              <a:t>:  </a:t>
            </a:r>
            <a:r>
              <a:rPr lang="en-US" b="1" dirty="0" smtClean="0"/>
              <a:t>This lecture material can </a:t>
            </a:r>
            <a:r>
              <a:rPr lang="en-US" b="1" dirty="0"/>
              <a:t>be used to increase awareness of the overhead material handling industry and its products. The target audience </a:t>
            </a:r>
            <a:r>
              <a:rPr lang="en-US" b="1" dirty="0" smtClean="0"/>
              <a:t>is any </a:t>
            </a:r>
            <a:r>
              <a:rPr lang="en-US" b="1" dirty="0"/>
              <a:t>academic who </a:t>
            </a:r>
            <a:r>
              <a:rPr lang="en-US" b="1" dirty="0" smtClean="0"/>
              <a:t>wants to </a:t>
            </a:r>
            <a:r>
              <a:rPr lang="en-US" b="1" dirty="0"/>
              <a:t>integrate this material into their course work. </a:t>
            </a:r>
            <a:r>
              <a:rPr lang="en-US" b="1" dirty="0" smtClean="0"/>
              <a:t> Click </a:t>
            </a:r>
            <a:r>
              <a:rPr lang="en-US" b="1" dirty="0" smtClean="0">
                <a:hlinkClick r:id="rId2"/>
              </a:rPr>
              <a:t>here</a:t>
            </a:r>
            <a:r>
              <a:rPr lang="en-US" b="1" dirty="0" smtClean="0"/>
              <a:t> for information on the Overhead Alliance itself or on the logos below at any time for information on particular member groups.</a:t>
            </a:r>
            <a:endParaRPr lang="en-US" b="1" dirty="0"/>
          </a:p>
          <a:p>
            <a:r>
              <a:rPr lang="en-US"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smtClean="0"/>
              <a:t>Overhead Lifting Systems work within a specific area and limit an employee’s exposure to potential accidents caused by dangers like forklift traffic. </a:t>
            </a:r>
          </a:p>
          <a:p>
            <a:r>
              <a:rPr lang="en-US" sz="2400" dirty="0" smtClean="0"/>
              <a:t>According to the National Institute for Occupational Safety and Health (NIOSH), back injuries cost American industry $10-14 billion in workers’ compensation costs and about 100 million work days annually. In the past, light loads were lifted manually, contributing to the statistics of on the job injury. Whether handling 50 pounds or 50 tons, installing a lifting and moving solution that limits the amount of manual handling by employees can help prevent physical injury.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a:xfrm>
            <a:off x="457200" y="1600200"/>
            <a:ext cx="5486400" cy="4525963"/>
          </a:xfrm>
        </p:spPr>
        <p:txBody>
          <a:bodyPr>
            <a:noAutofit/>
          </a:bodyPr>
          <a:lstStyle/>
          <a:p>
            <a:r>
              <a:rPr lang="en-US" sz="2400" dirty="0" smtClean="0"/>
              <a:t>Radio remote controls and independent traveling pushbutton pendants allow for the operator of Overhead Lifting Solutions to stand away from the load. This means that the operator is further removed from danger. This reduces the risk of injury, and allows for a better view. This limits the risk of accidentally maneuvering the load into other workers in the area, walls, machinery, or obstacles. </a:t>
            </a:r>
          </a:p>
        </p:txBody>
      </p:sp>
      <p:pic>
        <p:nvPicPr>
          <p:cNvPr id="4" name="Picture 3"/>
          <p:cNvPicPr/>
          <p:nvPr/>
        </p:nvPicPr>
        <p:blipFill>
          <a:blip r:embed="rId2" cstate="print"/>
          <a:srcRect/>
          <a:stretch>
            <a:fillRect/>
          </a:stretch>
        </p:blipFill>
        <p:spPr bwMode="auto">
          <a:xfrm>
            <a:off x="5943600" y="1600200"/>
            <a:ext cx="265096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a:t>
            </a:r>
            <a:endParaRPr lang="en-US" dirty="0"/>
          </a:p>
        </p:txBody>
      </p:sp>
      <p:sp>
        <p:nvSpPr>
          <p:cNvPr id="3" name="Content Placeholder 2"/>
          <p:cNvSpPr>
            <a:spLocks noGrp="1"/>
          </p:cNvSpPr>
          <p:nvPr>
            <p:ph idx="1"/>
          </p:nvPr>
        </p:nvSpPr>
        <p:spPr>
          <a:xfrm>
            <a:off x="304800" y="1295400"/>
            <a:ext cx="5486400" cy="4830763"/>
          </a:xfrm>
        </p:spPr>
        <p:txBody>
          <a:bodyPr>
            <a:noAutofit/>
          </a:bodyPr>
          <a:lstStyle/>
          <a:p>
            <a:r>
              <a:rPr lang="en-US" sz="2000" dirty="0" smtClean="0"/>
              <a:t>Overhead Lifting Solutions minimize product handling and operator error. They allow for smooth direct-path transportation over obstacles with soft start features and multiple speed options for optimum control. There are a  variety of below-the-hook devices and customized cranes, monorails, and hoists available for any application.</a:t>
            </a:r>
          </a:p>
          <a:p>
            <a:r>
              <a:rPr lang="en-US" sz="2000" dirty="0" smtClean="0"/>
              <a:t>Product damage results in wasted materials, and it’s almost inevitable that some products with minor damage still make it to customers. Overhead Lifting Systems protect your products by self-centering loads. Compared to floor-based solutions, Overhead Lifting decreases the chance of damaging walls and structural supports or overturning.</a:t>
            </a:r>
            <a:endParaRPr lang="en-US" sz="2000" dirty="0"/>
          </a:p>
        </p:txBody>
      </p:sp>
      <p:pic>
        <p:nvPicPr>
          <p:cNvPr id="4" name="Picture 3"/>
          <p:cNvPicPr/>
          <p:nvPr/>
        </p:nvPicPr>
        <p:blipFill>
          <a:blip r:embed="rId2" cstate="print"/>
          <a:srcRect/>
          <a:stretch>
            <a:fillRect/>
          </a:stretch>
        </p:blipFill>
        <p:spPr bwMode="auto">
          <a:xfrm>
            <a:off x="5791200" y="1752600"/>
            <a:ext cx="3123006" cy="3975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Content Placeholder 2"/>
          <p:cNvSpPr>
            <a:spLocks noGrp="1"/>
          </p:cNvSpPr>
          <p:nvPr>
            <p:ph sz="half" idx="1"/>
          </p:nvPr>
        </p:nvSpPr>
        <p:spPr>
          <a:xfrm>
            <a:off x="457200" y="1600201"/>
            <a:ext cx="4495800" cy="2971799"/>
          </a:xfrm>
        </p:spPr>
        <p:txBody>
          <a:bodyPr>
            <a:noAutofit/>
          </a:bodyPr>
          <a:lstStyle/>
          <a:p>
            <a:r>
              <a:rPr lang="en-US" sz="2400" dirty="0" smtClean="0"/>
              <a:t>Overhead Lifting Solutions allow the user to take product up and over obstacles, instead of navigating back and forth through aisles.  Straight lines are more efficient than roundabout paths to get from one point to another.</a:t>
            </a:r>
          </a:p>
        </p:txBody>
      </p:sp>
      <p:sp>
        <p:nvSpPr>
          <p:cNvPr id="5" name="Content Placeholder 4"/>
          <p:cNvSpPr>
            <a:spLocks noGrp="1"/>
          </p:cNvSpPr>
          <p:nvPr>
            <p:ph sz="half" idx="2"/>
          </p:nvPr>
        </p:nvSpPr>
        <p:spPr>
          <a:xfrm>
            <a:off x="457200" y="4572000"/>
            <a:ext cx="8229600" cy="1554163"/>
          </a:xfrm>
        </p:spPr>
        <p:txBody>
          <a:bodyPr>
            <a:normAutofit/>
          </a:bodyPr>
          <a:lstStyle/>
          <a:p>
            <a:r>
              <a:rPr lang="en-US" sz="2400" dirty="0" smtClean="0"/>
              <a:t>Overhead Lifting Solutions allow for greater lifting height, vertical storage, and more efficient use of space than floor-based units. </a:t>
            </a:r>
          </a:p>
          <a:p>
            <a:endParaRPr lang="en-US" dirty="0"/>
          </a:p>
        </p:txBody>
      </p:sp>
      <p:pic>
        <p:nvPicPr>
          <p:cNvPr id="4" name="Picture 3"/>
          <p:cNvPicPr/>
          <p:nvPr/>
        </p:nvPicPr>
        <p:blipFill>
          <a:blip r:embed="rId2" cstate="print"/>
          <a:srcRect/>
          <a:stretch>
            <a:fillRect/>
          </a:stretch>
        </p:blipFill>
        <p:spPr bwMode="auto">
          <a:xfrm>
            <a:off x="4953000" y="1752600"/>
            <a:ext cx="3999652"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t>
            </a:r>
            <a:endParaRPr lang="en-US" dirty="0"/>
          </a:p>
        </p:txBody>
      </p:sp>
      <p:sp>
        <p:nvSpPr>
          <p:cNvPr id="3" name="Content Placeholder 2"/>
          <p:cNvSpPr>
            <a:spLocks noGrp="1"/>
          </p:cNvSpPr>
          <p:nvPr>
            <p:ph sz="half" idx="1"/>
          </p:nvPr>
        </p:nvSpPr>
        <p:spPr>
          <a:xfrm>
            <a:off x="304800" y="1676399"/>
            <a:ext cx="4267200" cy="2667001"/>
          </a:xfrm>
        </p:spPr>
        <p:txBody>
          <a:bodyPr>
            <a:normAutofit fontScale="92500"/>
          </a:bodyPr>
          <a:lstStyle/>
          <a:p>
            <a:r>
              <a:rPr lang="en-US" dirty="0" smtClean="0"/>
              <a:t>Overhead Lifting Solutions can accommodate overhead or floor obstructions, and multiple workstations may be covered with one system. </a:t>
            </a:r>
          </a:p>
          <a:p>
            <a:endParaRPr lang="en-US" dirty="0"/>
          </a:p>
        </p:txBody>
      </p:sp>
      <p:sp>
        <p:nvSpPr>
          <p:cNvPr id="5" name="Content Placeholder 4"/>
          <p:cNvSpPr>
            <a:spLocks noGrp="1"/>
          </p:cNvSpPr>
          <p:nvPr>
            <p:ph sz="half" idx="2"/>
          </p:nvPr>
        </p:nvSpPr>
        <p:spPr>
          <a:xfrm>
            <a:off x="304800" y="4419600"/>
            <a:ext cx="8382000" cy="1706563"/>
          </a:xfrm>
        </p:spPr>
        <p:txBody>
          <a:bodyPr>
            <a:normAutofit fontScale="92500"/>
          </a:bodyPr>
          <a:lstStyle/>
          <a:p>
            <a:r>
              <a:rPr lang="en-US" dirty="0" smtClean="0"/>
              <a:t>Overhead Lifting Solutions are flexible by their very nature, and can easily be re-configured or converted and adapted to fit your changing needs, increasing the value of the facility.</a:t>
            </a:r>
          </a:p>
          <a:p>
            <a:endParaRPr lang="en-US" dirty="0"/>
          </a:p>
        </p:txBody>
      </p:sp>
      <p:pic>
        <p:nvPicPr>
          <p:cNvPr id="4" name="Picture 3"/>
          <p:cNvPicPr/>
          <p:nvPr/>
        </p:nvPicPr>
        <p:blipFill>
          <a:blip r:embed="rId2" cstate="print"/>
          <a:srcRect/>
          <a:stretch>
            <a:fillRect/>
          </a:stretch>
        </p:blipFill>
        <p:spPr bwMode="auto">
          <a:xfrm>
            <a:off x="4648200" y="1676400"/>
            <a:ext cx="4161846"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sz="half" idx="1"/>
          </p:nvPr>
        </p:nvSpPr>
        <p:spPr>
          <a:xfrm>
            <a:off x="381000" y="1295400"/>
            <a:ext cx="5492864" cy="4191000"/>
          </a:xfrm>
        </p:spPr>
        <p:txBody>
          <a:bodyPr>
            <a:noAutofit/>
          </a:bodyPr>
          <a:lstStyle/>
          <a:p>
            <a:r>
              <a:rPr lang="en-US" sz="2000" dirty="0"/>
              <a:t>The limitations of other lifting and moving choices often force </a:t>
            </a:r>
            <a:r>
              <a:rPr lang="en-US" sz="2000" dirty="0" smtClean="0"/>
              <a:t>business owners </a:t>
            </a:r>
            <a:r>
              <a:rPr lang="en-US" sz="2000" dirty="0"/>
              <a:t>to seek new storage space for their facility, or for battery </a:t>
            </a:r>
            <a:r>
              <a:rPr lang="en-US" sz="2000" dirty="0" smtClean="0"/>
              <a:t>charge terminals</a:t>
            </a:r>
            <a:r>
              <a:rPr lang="en-US" sz="2000" dirty="0"/>
              <a:t>. This need creates a domino effect of events detrimental </a:t>
            </a:r>
            <a:r>
              <a:rPr lang="en-US" sz="2000" dirty="0" smtClean="0"/>
              <a:t>to the </a:t>
            </a:r>
            <a:r>
              <a:rPr lang="en-US" sz="2000" dirty="0"/>
              <a:t>environment.</a:t>
            </a:r>
          </a:p>
          <a:p>
            <a:r>
              <a:rPr lang="en-US" sz="2000" dirty="0"/>
              <a:t>Lifting systems powered the produce emissions can have </a:t>
            </a:r>
            <a:r>
              <a:rPr lang="en-US" sz="2000" dirty="0" smtClean="0"/>
              <a:t>numerous adverse </a:t>
            </a:r>
            <a:r>
              <a:rPr lang="en-US" sz="2000" dirty="0"/>
              <a:t>effects on </a:t>
            </a:r>
            <a:r>
              <a:rPr lang="en-US" sz="2000" dirty="0" smtClean="0"/>
              <a:t>business</a:t>
            </a:r>
            <a:r>
              <a:rPr lang="en-US" sz="2000" dirty="0"/>
              <a:t>, the environment, and employee health</a:t>
            </a:r>
            <a:r>
              <a:rPr lang="en-US" sz="2000" dirty="0" smtClean="0"/>
              <a:t>. These </a:t>
            </a:r>
            <a:r>
              <a:rPr lang="en-US" sz="2000" dirty="0"/>
              <a:t>lifting and moving systems can produce air pollution </a:t>
            </a:r>
            <a:r>
              <a:rPr lang="en-US" sz="2000" dirty="0" smtClean="0"/>
              <a:t>through emissions </a:t>
            </a:r>
            <a:r>
              <a:rPr lang="en-US" sz="2000" dirty="0"/>
              <a:t>as well as ground pollution through daily leakage</a:t>
            </a:r>
            <a:r>
              <a:rPr lang="en-US" sz="2000" dirty="0" smtClean="0"/>
              <a:t>.</a:t>
            </a:r>
            <a:endParaRPr lang="en-US" sz="2000" dirty="0"/>
          </a:p>
        </p:txBody>
      </p:sp>
      <p:sp>
        <p:nvSpPr>
          <p:cNvPr id="5" name="Content Placeholder 4"/>
          <p:cNvSpPr>
            <a:spLocks noGrp="1"/>
          </p:cNvSpPr>
          <p:nvPr>
            <p:ph sz="half" idx="2"/>
          </p:nvPr>
        </p:nvSpPr>
        <p:spPr>
          <a:xfrm>
            <a:off x="381000" y="5105400"/>
            <a:ext cx="8534400" cy="1600200"/>
          </a:xfrm>
        </p:spPr>
        <p:txBody>
          <a:bodyPr>
            <a:normAutofit/>
          </a:bodyPr>
          <a:lstStyle/>
          <a:p>
            <a:r>
              <a:rPr lang="en-US" sz="2000" dirty="0"/>
              <a:t>Also consider the possible regulations and costs imposed on </a:t>
            </a:r>
            <a:r>
              <a:rPr lang="en-US" sz="2000" dirty="0" smtClean="0"/>
              <a:t>operations </a:t>
            </a:r>
            <a:r>
              <a:rPr lang="en-US" sz="2000" dirty="0"/>
              <a:t>due to these harmful contaminants. Evaluation of building ventilation, regular emissions testing, and investment in contaminant detection equipment are just a few examples.</a:t>
            </a:r>
          </a:p>
          <a:p>
            <a:endParaRPr lang="en-US"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064" y="1396621"/>
            <a:ext cx="2774095" cy="370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005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case studies - Cranes</a:t>
            </a:r>
            <a:endParaRPr lang="en-US" dirty="0"/>
          </a:p>
        </p:txBody>
      </p:sp>
      <p:sp>
        <p:nvSpPr>
          <p:cNvPr id="4" name="Content Placeholder 3"/>
          <p:cNvSpPr>
            <a:spLocks noGrp="1"/>
          </p:cNvSpPr>
          <p:nvPr>
            <p:ph sz="half" idx="1"/>
          </p:nvPr>
        </p:nvSpPr>
        <p:spPr>
          <a:xfrm>
            <a:off x="152400" y="1371600"/>
            <a:ext cx="4648200" cy="5105400"/>
          </a:xfrm>
        </p:spPr>
        <p:txBody>
          <a:bodyPr>
            <a:normAutofit lnSpcReduction="10000"/>
          </a:bodyPr>
          <a:lstStyle/>
          <a:p>
            <a:r>
              <a:rPr lang="en-US" sz="1800" b="1" dirty="0">
                <a:hlinkClick r:id="rId2"/>
              </a:rPr>
              <a:t>Cranes provide solution for major manufacturer of steam turbines</a:t>
            </a:r>
            <a:endParaRPr lang="en-US" sz="1800" b="1" dirty="0"/>
          </a:p>
          <a:p>
            <a:r>
              <a:rPr lang="en-US" sz="1800" b="1" dirty="0">
                <a:hlinkClick r:id="rId3"/>
              </a:rPr>
              <a:t>ASRS crane facilitates enzyme blending and storage for biofuel manufacturers</a:t>
            </a:r>
            <a:endParaRPr lang="en-US" sz="1800" b="1" dirty="0"/>
          </a:p>
          <a:p>
            <a:r>
              <a:rPr lang="en-US" sz="1800" b="1" dirty="0">
                <a:hlinkClick r:id="rId4"/>
              </a:rPr>
              <a:t>Gantry simplifies loading of large concrete </a:t>
            </a:r>
            <a:r>
              <a:rPr lang="en-US" sz="1800" b="1" dirty="0" smtClean="0">
                <a:hlinkClick r:id="rId4"/>
              </a:rPr>
              <a:t>panels</a:t>
            </a:r>
            <a:endParaRPr lang="en-US" sz="1800" b="1" dirty="0" smtClean="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smtClean="0"/>
          </a:p>
          <a:p>
            <a:r>
              <a:rPr lang="en-US" sz="1800" b="1" dirty="0">
                <a:hlinkClick r:id="rId5"/>
              </a:rPr>
              <a:t>Custom hoists for railroad car </a:t>
            </a:r>
            <a:r>
              <a:rPr lang="en-US" sz="1800" b="1" dirty="0" smtClean="0">
                <a:hlinkClick r:id="rId5"/>
              </a:rPr>
              <a:t>maintenance</a:t>
            </a:r>
            <a:endParaRPr lang="en-US" sz="1800" b="1" dirty="0" smtClean="0"/>
          </a:p>
          <a:p>
            <a:r>
              <a:rPr lang="en-US" sz="1800" b="1" dirty="0">
                <a:hlinkClick r:id="rId6"/>
              </a:rPr>
              <a:t>Coke-handling crane increases productivity and reduces downtime</a:t>
            </a:r>
            <a:endParaRPr lang="en-US" sz="1800" b="1" dirty="0"/>
          </a:p>
          <a:p>
            <a:r>
              <a:rPr lang="en-US" sz="1800" b="1" dirty="0">
                <a:hlinkClick r:id="rId7"/>
              </a:rPr>
              <a:t>Improved remote controls solve service center problems</a:t>
            </a:r>
            <a:endParaRPr lang="en-US" sz="1800" b="1" dirty="0"/>
          </a:p>
          <a:p>
            <a:endParaRPr lang="en-US" sz="1800" b="1" dirty="0"/>
          </a:p>
          <a:p>
            <a:endParaRPr lang="en-US" sz="1800" b="1" dirty="0" smtClean="0"/>
          </a:p>
          <a:p>
            <a:endParaRPr lang="en-US" sz="1800" b="1" dirty="0"/>
          </a:p>
          <a:p>
            <a:endParaRPr lang="en-US" sz="1800" b="1" dirty="0" smtClean="0"/>
          </a:p>
          <a:p>
            <a:endParaRPr lang="en-US" sz="1800" b="1" dirty="0"/>
          </a:p>
          <a:p>
            <a:endParaRPr lang="en-US" dirty="0"/>
          </a:p>
        </p:txBody>
      </p:sp>
      <p:sp>
        <p:nvSpPr>
          <p:cNvPr id="5" name="Content Placeholder 4"/>
          <p:cNvSpPr>
            <a:spLocks noGrp="1"/>
          </p:cNvSpPr>
          <p:nvPr>
            <p:ph sz="half" idx="2"/>
          </p:nvPr>
        </p:nvSpPr>
        <p:spPr>
          <a:xfrm>
            <a:off x="4343400" y="3429000"/>
            <a:ext cx="4648200" cy="2697163"/>
          </a:xfrm>
        </p:spPr>
        <p:txBody>
          <a:bodyPr>
            <a:normAutofit lnSpcReduction="10000"/>
          </a:bodyPr>
          <a:lstStyle/>
          <a:p>
            <a:r>
              <a:rPr lang="en-US" sz="1800" b="1" dirty="0">
                <a:hlinkClick r:id="rId8"/>
              </a:rPr>
              <a:t>Cranes service </a:t>
            </a:r>
            <a:r>
              <a:rPr lang="en-US" sz="1800" b="1" dirty="0" err="1">
                <a:hlinkClick r:id="rId8"/>
              </a:rPr>
              <a:t>hydoelectric</a:t>
            </a:r>
            <a:r>
              <a:rPr lang="en-US" sz="1800" b="1" dirty="0">
                <a:hlinkClick r:id="rId8"/>
              </a:rPr>
              <a:t> </a:t>
            </a:r>
            <a:r>
              <a:rPr lang="en-US" sz="1800" b="1" dirty="0" smtClean="0">
                <a:hlinkClick r:id="rId8"/>
              </a:rPr>
              <a:t>plant</a:t>
            </a:r>
            <a:endParaRPr lang="en-US" sz="1800" b="1" dirty="0"/>
          </a:p>
          <a:p>
            <a:r>
              <a:rPr lang="en-US" sz="1800" b="1" dirty="0">
                <a:hlinkClick r:id="rId9"/>
              </a:rPr>
              <a:t>Wall-mounted jibs provide </a:t>
            </a:r>
            <a:r>
              <a:rPr lang="en-US" sz="1800" b="1" dirty="0" smtClean="0">
                <a:hlinkClick r:id="rId9"/>
              </a:rPr>
              <a:t>supplemental </a:t>
            </a:r>
            <a:r>
              <a:rPr lang="en-US" sz="1800" b="1" dirty="0">
                <a:hlinkClick r:id="rId9"/>
              </a:rPr>
              <a:t>lifting for crane </a:t>
            </a:r>
            <a:r>
              <a:rPr lang="en-US" sz="1800" b="1" dirty="0" smtClean="0">
                <a:hlinkClick r:id="rId9"/>
              </a:rPr>
              <a:t>manufacturer</a:t>
            </a:r>
            <a:endParaRPr lang="en-US" sz="1800" b="1" dirty="0" smtClean="0"/>
          </a:p>
          <a:p>
            <a:r>
              <a:rPr lang="en-US" sz="1800" b="1" dirty="0">
                <a:hlinkClick r:id="rId10"/>
              </a:rPr>
              <a:t>Bridge crane with precise hook positioning lifts jet engines</a:t>
            </a:r>
            <a:endParaRPr lang="en-US" sz="1800" b="1" dirty="0"/>
          </a:p>
          <a:p>
            <a:endParaRPr lang="en-US" sz="1800" b="1" dirty="0"/>
          </a:p>
          <a:p>
            <a:endParaRPr lang="en-US" sz="1800" b="1" dirty="0" smtClean="0"/>
          </a:p>
          <a:p>
            <a:endParaRPr lang="en-US" sz="1800" b="1" dirty="0"/>
          </a:p>
          <a:p>
            <a:pPr marL="0" indent="0">
              <a:buNone/>
            </a:pPr>
            <a:endParaRPr lang="en-US" dirty="0" smtClean="0"/>
          </a:p>
        </p:txBody>
      </p:sp>
      <p:pic>
        <p:nvPicPr>
          <p:cNvPr id="409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8126" y="1447800"/>
            <a:ext cx="278605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17260" y="2895600"/>
            <a:ext cx="2590800" cy="171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34000" y="4905233"/>
            <a:ext cx="1889848" cy="141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08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case studies - Hoists</a:t>
            </a:r>
            <a:endParaRPr lang="en-US" dirty="0"/>
          </a:p>
        </p:txBody>
      </p:sp>
      <p:sp>
        <p:nvSpPr>
          <p:cNvPr id="4" name="Content Placeholder 3"/>
          <p:cNvSpPr>
            <a:spLocks noGrp="1"/>
          </p:cNvSpPr>
          <p:nvPr>
            <p:ph sz="half" idx="1"/>
          </p:nvPr>
        </p:nvSpPr>
        <p:spPr>
          <a:xfrm>
            <a:off x="152400" y="1371600"/>
            <a:ext cx="4953000" cy="5105400"/>
          </a:xfrm>
        </p:spPr>
        <p:txBody>
          <a:bodyPr>
            <a:normAutofit/>
          </a:bodyPr>
          <a:lstStyle/>
          <a:p>
            <a:pPr marL="231775" indent="-231775">
              <a:spcBef>
                <a:spcPts val="0"/>
              </a:spcBef>
            </a:pPr>
            <a:r>
              <a:rPr lang="en-US" sz="1800" b="1" dirty="0" smtClean="0">
                <a:hlinkClick r:id="rId2"/>
              </a:rPr>
              <a:t>Unique rail system allows quick hoist exchange</a:t>
            </a:r>
            <a:endParaRPr lang="en-US" sz="1800" b="1" dirty="0" smtClean="0"/>
          </a:p>
          <a:p>
            <a:pPr marL="231775" indent="-231775">
              <a:spcBef>
                <a:spcPts val="0"/>
              </a:spcBef>
            </a:pPr>
            <a:r>
              <a:rPr lang="en-US" sz="1800" b="1" dirty="0" smtClean="0">
                <a:hlinkClick r:id="rId3"/>
              </a:rPr>
              <a:t>University-Industry partnership studies auto worker ergonomic situation</a:t>
            </a:r>
            <a:endParaRPr lang="en-US" sz="1800" b="1" dirty="0"/>
          </a:p>
          <a:p>
            <a:pPr marL="231775" indent="-231775">
              <a:spcBef>
                <a:spcPts val="0"/>
              </a:spcBef>
            </a:pPr>
            <a:r>
              <a:rPr lang="en-US" sz="1800" b="1" dirty="0" smtClean="0">
                <a:hlinkClick r:id="rId4"/>
              </a:rPr>
              <a:t>Heavy duty electric chain hoist operates over hot sulfuric acid</a:t>
            </a:r>
            <a:endParaRPr lang="en-US" sz="1800" b="1" dirty="0" smtClean="0"/>
          </a:p>
          <a:p>
            <a:pPr marL="231775" indent="-231775">
              <a:spcBef>
                <a:spcPts val="0"/>
              </a:spcBef>
            </a:pPr>
            <a:r>
              <a:rPr lang="en-US" sz="1800" b="1" dirty="0" smtClean="0">
                <a:hlinkClick r:id="rId5"/>
              </a:rPr>
              <a:t>Power station long lift wire rope hoist</a:t>
            </a:r>
            <a:endParaRPr lang="en-US" sz="1800" b="1" dirty="0" smtClean="0"/>
          </a:p>
          <a:p>
            <a:pPr marL="231775" indent="-231775">
              <a:spcBef>
                <a:spcPts val="0"/>
              </a:spcBef>
            </a:pPr>
            <a:r>
              <a:rPr lang="en-US" sz="1800" b="1" dirty="0" smtClean="0">
                <a:hlinkClick r:id="rId6"/>
              </a:rPr>
              <a:t>Vertical roller mill maintenance hoists lift up to 200 tons</a:t>
            </a:r>
            <a:endParaRPr lang="en-US" sz="1800" b="1" dirty="0" smtClean="0"/>
          </a:p>
          <a:p>
            <a:pPr marL="231775" indent="-231775">
              <a:spcBef>
                <a:spcPts val="0"/>
              </a:spcBef>
            </a:pPr>
            <a:r>
              <a:rPr lang="en-US" sz="1800" b="1" dirty="0" smtClean="0">
                <a:hlinkClick r:id="rId7"/>
              </a:rPr>
              <a:t>Hoist maintenance program reduces downtime</a:t>
            </a:r>
            <a:endParaRPr lang="en-US" sz="1800" b="1" dirty="0" smtClean="0"/>
          </a:p>
          <a:p>
            <a:endParaRPr lang="en-US" sz="1800" b="1" dirty="0" smtClean="0"/>
          </a:p>
          <a:p>
            <a:endParaRPr lang="en-US" sz="1800" b="1" dirty="0"/>
          </a:p>
          <a:p>
            <a:endParaRPr lang="en-US" sz="1800" b="1" dirty="0" smtClean="0"/>
          </a:p>
          <a:p>
            <a:endParaRPr lang="en-US" sz="1800" b="1" dirty="0"/>
          </a:p>
          <a:p>
            <a:endParaRPr lang="en-US" dirty="0"/>
          </a:p>
        </p:txBody>
      </p:sp>
      <p:sp>
        <p:nvSpPr>
          <p:cNvPr id="5" name="Content Placeholder 4"/>
          <p:cNvSpPr>
            <a:spLocks noGrp="1"/>
          </p:cNvSpPr>
          <p:nvPr>
            <p:ph sz="half" idx="2"/>
          </p:nvPr>
        </p:nvSpPr>
        <p:spPr>
          <a:xfrm>
            <a:off x="4343400" y="4038600"/>
            <a:ext cx="4689789" cy="2239962"/>
          </a:xfrm>
        </p:spPr>
        <p:txBody>
          <a:bodyPr>
            <a:normAutofit/>
          </a:bodyPr>
          <a:lstStyle/>
          <a:p>
            <a:pPr marL="0" indent="-231775">
              <a:spcBef>
                <a:spcPts val="0"/>
              </a:spcBef>
            </a:pPr>
            <a:r>
              <a:rPr lang="en-US" sz="1800" b="1" dirty="0" smtClean="0">
                <a:hlinkClick r:id="rId8"/>
              </a:rPr>
              <a:t>Crane and hoist efficiently load metal press</a:t>
            </a:r>
            <a:endParaRPr lang="en-US" sz="1800" b="1" dirty="0"/>
          </a:p>
          <a:p>
            <a:pPr marL="0" indent="-231775">
              <a:spcBef>
                <a:spcPts val="0"/>
              </a:spcBef>
            </a:pPr>
            <a:r>
              <a:rPr lang="en-US" sz="1800" b="1" dirty="0" smtClean="0">
                <a:hlinkClick r:id="rId9"/>
              </a:rPr>
              <a:t>Hoist for critical nuclear weapon applications</a:t>
            </a:r>
            <a:endParaRPr lang="en-US" sz="1800" b="1" dirty="0" smtClean="0"/>
          </a:p>
          <a:p>
            <a:pPr marL="231775" indent="-231775">
              <a:spcBef>
                <a:spcPts val="0"/>
              </a:spcBef>
            </a:pPr>
            <a:r>
              <a:rPr lang="en-US" sz="1800" b="1" dirty="0" smtClean="0">
                <a:hlinkClick r:id="rId10"/>
              </a:rPr>
              <a:t>Simultaneously-controlled hoists handle long loads</a:t>
            </a:r>
            <a:endParaRPr lang="en-US" sz="1800" b="1" dirty="0" smtClean="0"/>
          </a:p>
          <a:p>
            <a:pPr marL="0" indent="-231775">
              <a:spcBef>
                <a:spcPts val="0"/>
              </a:spcBef>
            </a:pPr>
            <a:r>
              <a:rPr lang="en-US" sz="1800" b="1" dirty="0" smtClean="0">
                <a:hlinkClick r:id="rId11"/>
              </a:rPr>
              <a:t>Electric hoist for railcar AC maintenance</a:t>
            </a:r>
            <a:endParaRPr lang="en-US" sz="1800" b="1" dirty="0" smtClean="0"/>
          </a:p>
          <a:p>
            <a:pPr marL="231775" indent="-231775">
              <a:spcBef>
                <a:spcPts val="0"/>
              </a:spcBef>
            </a:pPr>
            <a:r>
              <a:rPr lang="en-US" sz="1800" b="1" dirty="0" smtClean="0">
                <a:hlinkClick r:id="rId12"/>
              </a:rPr>
              <a:t>Electric chain hoist for low headroom application</a:t>
            </a:r>
            <a:endParaRPr lang="en-US" sz="1800" b="1" dirty="0"/>
          </a:p>
          <a:p>
            <a:pPr marL="0" indent="-231775">
              <a:spcBef>
                <a:spcPts val="0"/>
              </a:spcBef>
              <a:buNone/>
            </a:pPr>
            <a:endParaRPr lang="en-US" dirty="0" smtClean="0"/>
          </a:p>
        </p:txBody>
      </p:sp>
      <p:pic>
        <p:nvPicPr>
          <p:cNvPr id="307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3199" y="2129854"/>
            <a:ext cx="2479989" cy="162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29200" y="1219200"/>
            <a:ext cx="2438400" cy="163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7400" y="4781807"/>
            <a:ext cx="2331073" cy="14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413" y="4038600"/>
            <a:ext cx="2680947" cy="148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015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case studies - Monorails</a:t>
            </a:r>
            <a:endParaRPr lang="en-US" dirty="0"/>
          </a:p>
        </p:txBody>
      </p:sp>
      <p:sp>
        <p:nvSpPr>
          <p:cNvPr id="4" name="Content Placeholder 3"/>
          <p:cNvSpPr>
            <a:spLocks noGrp="1"/>
          </p:cNvSpPr>
          <p:nvPr>
            <p:ph sz="half" idx="1"/>
          </p:nvPr>
        </p:nvSpPr>
        <p:spPr>
          <a:xfrm>
            <a:off x="457200" y="1600200"/>
            <a:ext cx="4191000" cy="4525963"/>
          </a:xfrm>
        </p:spPr>
        <p:txBody>
          <a:bodyPr>
            <a:normAutofit lnSpcReduction="10000"/>
          </a:bodyPr>
          <a:lstStyle/>
          <a:p>
            <a:r>
              <a:rPr lang="en-US" sz="2000" b="1" dirty="0" smtClean="0">
                <a:hlinkClick r:id="rId2"/>
              </a:rPr>
              <a:t>Sand distribution application</a:t>
            </a:r>
            <a:endParaRPr lang="en-US" sz="2000" b="1" dirty="0" smtClean="0"/>
          </a:p>
          <a:p>
            <a:r>
              <a:rPr lang="en-US" sz="2000" b="1" dirty="0" smtClean="0">
                <a:hlinkClick r:id="rId3"/>
              </a:rPr>
              <a:t>Monorail reduces maintenance and increases safety in medical supply lab</a:t>
            </a:r>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smtClean="0"/>
          </a:p>
          <a:p>
            <a:r>
              <a:rPr lang="en-US" sz="2000" b="1" dirty="0" smtClean="0">
                <a:hlinkClick r:id="rId4"/>
              </a:rPr>
              <a:t>Hot metal carrying system for auto-pouring operation</a:t>
            </a:r>
            <a:endParaRPr lang="en-US" sz="2000" b="1" dirty="0" smtClean="0"/>
          </a:p>
          <a:p>
            <a:r>
              <a:rPr lang="en-US" sz="2000" b="1" dirty="0" smtClean="0">
                <a:hlinkClick r:id="rId5"/>
              </a:rPr>
              <a:t>Tire manufacturer improves productivity</a:t>
            </a:r>
            <a:endParaRPr lang="en-US" sz="2000" b="1" dirty="0" smtClean="0"/>
          </a:p>
          <a:p>
            <a:endParaRPr lang="en-US" sz="1800" b="1" dirty="0" smtClean="0"/>
          </a:p>
          <a:p>
            <a:endParaRPr lang="en-US" sz="1800" b="1" dirty="0" smtClean="0"/>
          </a:p>
          <a:p>
            <a:endParaRPr lang="en-US" sz="1800" b="1" dirty="0"/>
          </a:p>
          <a:p>
            <a:endParaRPr lang="en-US" sz="1800" b="1" dirty="0" smtClean="0"/>
          </a:p>
          <a:p>
            <a:endParaRPr lang="en-US" sz="1800" b="1" dirty="0"/>
          </a:p>
          <a:p>
            <a:endParaRPr lang="en-US" dirty="0"/>
          </a:p>
        </p:txBody>
      </p:sp>
      <p:sp>
        <p:nvSpPr>
          <p:cNvPr id="5" name="Content Placeholder 4"/>
          <p:cNvSpPr>
            <a:spLocks noGrp="1"/>
          </p:cNvSpPr>
          <p:nvPr>
            <p:ph sz="half" idx="2"/>
          </p:nvPr>
        </p:nvSpPr>
        <p:spPr>
          <a:xfrm>
            <a:off x="4648200" y="1676400"/>
            <a:ext cx="4038600" cy="4449763"/>
          </a:xfrm>
        </p:spPr>
        <p:txBody>
          <a:bodyPr>
            <a:normAutofit lnSpcReduction="10000"/>
          </a:bodyPr>
          <a:lstStyle/>
          <a:p>
            <a:endParaRPr lang="en-US" sz="1800" b="1" dirty="0"/>
          </a:p>
          <a:p>
            <a:endParaRPr lang="en-US" sz="1800" b="1" dirty="0" smtClean="0"/>
          </a:p>
          <a:p>
            <a:endParaRPr lang="en-US" sz="1800" b="1" dirty="0"/>
          </a:p>
          <a:p>
            <a:endParaRPr lang="en-US" sz="1800" b="1" dirty="0" smtClean="0"/>
          </a:p>
          <a:p>
            <a:endParaRPr lang="en-US" sz="2000" b="1" dirty="0"/>
          </a:p>
          <a:p>
            <a:r>
              <a:rPr lang="en-US" sz="2000" b="1" dirty="0" smtClean="0">
                <a:hlinkClick r:id="rId6"/>
              </a:rPr>
              <a:t>Stainless steel rail in food plant</a:t>
            </a:r>
            <a:endParaRPr lang="en-US" sz="2000" b="1" dirty="0"/>
          </a:p>
          <a:p>
            <a:r>
              <a:rPr lang="en-US" sz="2000" b="1" dirty="0" smtClean="0">
                <a:hlinkClick r:id="rId7"/>
              </a:rPr>
              <a:t>Aerospace company solves die handling problem</a:t>
            </a:r>
            <a:endParaRPr lang="en-US" sz="2000" b="1" dirty="0" smtClean="0"/>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9200" y="1371600"/>
            <a:ext cx="2541959" cy="186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3600" y="2895600"/>
            <a:ext cx="2514600" cy="182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5057" y="4226257"/>
            <a:ext cx="1668726" cy="204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041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www.overheadalliance.org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143000"/>
            <a:ext cx="4191000" cy="50820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Overhead equipment</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spcBef>
                <a:spcPts val="0"/>
              </a:spcBef>
              <a:buNone/>
            </a:pPr>
            <a:r>
              <a:rPr lang="en-US" dirty="0" smtClean="0"/>
              <a:t>When choosing a lifting and moving solution for a facility, consider an overhead hoist, crane or monorail. Overhead lifting solutions can improve efficiency, productivity and safety, and reduce environmental impact.  New technology has made overhead lifting solutions easier and more productive to use than ever before. Advancements include enhanced precision controls and longer lasting equipment.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CMAA</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marL="0" indent="0">
              <a:spcBef>
                <a:spcPts val="0"/>
              </a:spcBef>
              <a:buNone/>
            </a:pPr>
            <a:r>
              <a:rPr lang="en-US" sz="2300" b="1" i="1" dirty="0" smtClean="0"/>
              <a:t>The Crane Manufacturers Association of America (CMAA) </a:t>
            </a:r>
            <a:r>
              <a:rPr lang="en-US" sz="2300" dirty="0" smtClean="0"/>
              <a:t>is an independent trade association incorporated in 1955. Member Companies, representing the industry leaders in the overhead crane industry, serve the US market from operations based in the United States, Canada, and Mexico. CMAA is recognized as the leading authority and the principal resource in the overhead traveling crane industry.</a:t>
            </a:r>
          </a:p>
          <a:p>
            <a:pPr marL="0" indent="0">
              <a:spcBef>
                <a:spcPts val="0"/>
              </a:spcBef>
              <a:buNone/>
            </a:pPr>
            <a:endParaRPr lang="en-US" sz="2300" dirty="0" smtClean="0"/>
          </a:p>
          <a:p>
            <a:pPr>
              <a:spcBef>
                <a:spcPts val="0"/>
              </a:spcBef>
              <a:buNone/>
            </a:pPr>
            <a:r>
              <a:rPr lang="en-US" sz="2300" dirty="0" smtClean="0"/>
              <a:t>CMAA serves the overhead material handling industry through:</a:t>
            </a:r>
          </a:p>
          <a:p>
            <a:pPr marL="341313" indent="-341313">
              <a:spcBef>
                <a:spcPts val="0"/>
              </a:spcBef>
            </a:pPr>
            <a:r>
              <a:rPr lang="en-US" sz="2300" dirty="0" smtClean="0"/>
              <a:t>Safety Advocacy</a:t>
            </a:r>
          </a:p>
          <a:p>
            <a:pPr>
              <a:spcBef>
                <a:spcPts val="0"/>
              </a:spcBef>
            </a:pPr>
            <a:r>
              <a:rPr lang="en-US" sz="2300" dirty="0" smtClean="0"/>
              <a:t>Engineering Specifications and Standards Development</a:t>
            </a:r>
          </a:p>
          <a:p>
            <a:pPr>
              <a:spcBef>
                <a:spcPts val="0"/>
              </a:spcBef>
            </a:pPr>
            <a:r>
              <a:rPr lang="en-US" sz="2300" dirty="0" smtClean="0"/>
              <a:t>Educational Materials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HMI</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marL="0" indent="0">
              <a:spcBef>
                <a:spcPts val="0"/>
              </a:spcBef>
              <a:buNone/>
            </a:pPr>
            <a:r>
              <a:rPr lang="en-US" sz="2300" b="1" i="1" dirty="0" smtClean="0"/>
              <a:t>The Hoist Manufacturers Institute (HMI) </a:t>
            </a:r>
            <a:r>
              <a:rPr lang="en-US" sz="2300" dirty="0" smtClean="0"/>
              <a:t>members are the Industry’s leading suppliers of hoisting equipment including hand chain hoists, ratchet lever hoists, trolleys, air chain hoist, air wire rope hoists, electric chain hoists, and electric wire manufacturing and distribution sector. HMI operates through committees with programs and policies reviewed and adopted by the membership with representation from each member company. Its many activities include an active engineering committee. HMI is represented on a number of standards developing committees and actively supports the development and certification of safety standards by the ANSI consensus method.</a:t>
            </a:r>
          </a:p>
          <a:p>
            <a:pPr marL="0" indent="0">
              <a:buNone/>
            </a:pP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MMA</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marL="0" indent="0">
              <a:spcBef>
                <a:spcPts val="0"/>
              </a:spcBef>
              <a:buNone/>
            </a:pPr>
            <a:r>
              <a:rPr lang="en-US" sz="2300" b="1" i="1" dirty="0" smtClean="0"/>
              <a:t>The Monorail Manufacturers Association, Inc. (MMA) </a:t>
            </a:r>
            <a:r>
              <a:rPr lang="en-US" sz="2300" dirty="0" smtClean="0"/>
              <a:t>is an independent incorporated trade association affiliated with the Material Handling Industry. MMA Members produce the preponderance of patented and enclosed track </a:t>
            </a:r>
            <a:r>
              <a:rPr lang="en-US" sz="2300" dirty="0" err="1" smtClean="0"/>
              <a:t>underhung</a:t>
            </a:r>
            <a:r>
              <a:rPr lang="en-US" sz="2300" dirty="0" smtClean="0"/>
              <a:t> cranes and monorail systems. MMA operates through committees with programs and policies reviewed and adopted by the membership with representation from each member company. Its many activities include an active engineering committee. MMA is represented on a number of standards developing committees and actively supports the development and certification of safety standards by the ANSI consensus method.</a:t>
            </a:r>
          </a:p>
          <a:p>
            <a:pPr>
              <a:buNone/>
            </a:pPr>
            <a:endParaRPr lang="en-US" sz="23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Overhead Lifting info sources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lgn="ctr">
              <a:lnSpc>
                <a:spcPct val="150000"/>
              </a:lnSpc>
              <a:spcBef>
                <a:spcPts val="0"/>
              </a:spcBef>
              <a:buNone/>
            </a:pPr>
            <a:r>
              <a:rPr lang="en-US" dirty="0" smtClean="0">
                <a:hlinkClick r:id="rId2"/>
              </a:rPr>
              <a:t>Cranes Today Magazine</a:t>
            </a:r>
            <a:r>
              <a:rPr lang="en-US" dirty="0" smtClean="0"/>
              <a:t> </a:t>
            </a:r>
          </a:p>
          <a:p>
            <a:pPr marL="0" indent="0" algn="ctr">
              <a:lnSpc>
                <a:spcPct val="150000"/>
              </a:lnSpc>
              <a:spcBef>
                <a:spcPts val="0"/>
              </a:spcBef>
              <a:buNone/>
            </a:pPr>
            <a:r>
              <a:rPr lang="en-US" dirty="0" smtClean="0">
                <a:hlinkClick r:id="rId3"/>
              </a:rPr>
              <a:t>Hoist Magazine</a:t>
            </a:r>
            <a:endParaRPr lang="en-US" dirty="0" smtClean="0"/>
          </a:p>
          <a:p>
            <a:pPr marL="0" indent="0" algn="ctr">
              <a:lnSpc>
                <a:spcPct val="150000"/>
              </a:lnSpc>
              <a:spcBef>
                <a:spcPts val="0"/>
              </a:spcBef>
              <a:buNone/>
            </a:pPr>
            <a:r>
              <a:rPr lang="en-US" dirty="0" smtClean="0">
                <a:hlinkClick r:id="rId4"/>
              </a:rPr>
              <a:t>Industrial Lift and Hoist</a:t>
            </a:r>
            <a:r>
              <a:rPr lang="en-US" dirty="0" smtClean="0"/>
              <a:t> </a:t>
            </a:r>
          </a:p>
          <a:p>
            <a:pPr marL="0" indent="0" algn="ctr">
              <a:lnSpc>
                <a:spcPct val="150000"/>
              </a:lnSpc>
              <a:spcBef>
                <a:spcPts val="0"/>
              </a:spcBef>
              <a:buNone/>
            </a:pPr>
            <a:r>
              <a:rPr lang="en-US" dirty="0" smtClean="0">
                <a:hlinkClick r:id="rId5"/>
              </a:rPr>
              <a:t>OCH Magazine</a:t>
            </a:r>
            <a:r>
              <a:rPr lang="en-US" dirty="0" smtClean="0"/>
              <a:t> </a:t>
            </a:r>
          </a:p>
          <a:p>
            <a:pPr marL="0" indent="0" algn="ctr">
              <a:lnSpc>
                <a:spcPct val="150000"/>
              </a:lnSpc>
              <a:spcBef>
                <a:spcPts val="0"/>
              </a:spcBef>
              <a:buNone/>
            </a:pPr>
            <a:r>
              <a:rPr lang="en-US" dirty="0" smtClean="0">
                <a:hlinkClick r:id="rId6"/>
              </a:rPr>
              <a:t>Material Handling &amp; Logistics Magazine</a:t>
            </a:r>
            <a:r>
              <a:rPr lang="en-US" dirty="0" smtClean="0"/>
              <a:t> </a:t>
            </a:r>
          </a:p>
          <a:p>
            <a:pPr marL="0" indent="0" algn="ctr">
              <a:lnSpc>
                <a:spcPct val="150000"/>
              </a:lnSpc>
              <a:spcBef>
                <a:spcPts val="0"/>
              </a:spcBef>
              <a:buNone/>
            </a:pPr>
            <a:r>
              <a:rPr lang="en-US" dirty="0" smtClean="0">
                <a:hlinkClick r:id="rId7"/>
              </a:rPr>
              <a:t>Modern Materials Handling Magazine</a:t>
            </a: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choices for MH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6570701"/>
              </p:ext>
            </p:extLst>
          </p:nvPr>
        </p:nvGraphicFramePr>
        <p:xfrm>
          <a:off x="457200" y="1219201"/>
          <a:ext cx="8229600" cy="4389119"/>
        </p:xfrm>
        <a:graphic>
          <a:graphicData uri="http://schemas.openxmlformats.org/drawingml/2006/table">
            <a:tbl>
              <a:tblPr firstRow="1" bandRow="1">
                <a:tableStyleId>{5C22544A-7EE6-4342-B048-85BDC9FD1C3A}</a:tableStyleId>
              </a:tblPr>
              <a:tblGrid>
                <a:gridCol w="2743200"/>
                <a:gridCol w="2743200"/>
                <a:gridCol w="2743200"/>
              </a:tblGrid>
              <a:tr h="876155">
                <a:tc>
                  <a:txBody>
                    <a:bodyPr/>
                    <a:lstStyle/>
                    <a:p>
                      <a:pPr algn="ctr"/>
                      <a:endParaRPr lang="en-US" sz="2800" u="sng" dirty="0">
                        <a:solidFill>
                          <a:schemeClr val="tx1"/>
                        </a:solidFill>
                      </a:endParaRPr>
                    </a:p>
                  </a:txBody>
                  <a:tcPr anchor="b">
                    <a:lnR w="12700" cmpd="sng">
                      <a:noFill/>
                    </a:lnR>
                    <a:noFill/>
                  </a:tcPr>
                </a:tc>
                <a:tc gridSpan="2">
                  <a:txBody>
                    <a:bodyPr/>
                    <a:lstStyle/>
                    <a:p>
                      <a:pPr algn="ctr"/>
                      <a:r>
                        <a:rPr lang="en-US" sz="2800" u="sng" dirty="0" smtClean="0">
                          <a:solidFill>
                            <a:schemeClr val="tx1"/>
                          </a:solidFill>
                        </a:rPr>
                        <a:t>Solutions</a:t>
                      </a:r>
                      <a:endParaRPr lang="en-US" sz="2800" u="sng" dirty="0">
                        <a:solidFill>
                          <a:schemeClr val="tx1"/>
                        </a:solidFill>
                      </a:endParaRP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800" u="sng" dirty="0">
                        <a:solidFill>
                          <a:schemeClr val="tx1"/>
                        </a:solidFill>
                      </a:endParaRP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7415">
                <a:tc>
                  <a:txBody>
                    <a:bodyPr/>
                    <a:lstStyle/>
                    <a:p>
                      <a:pPr algn="ctr"/>
                      <a:r>
                        <a:rPr lang="en-US" sz="2800" b="1" u="sng" dirty="0" smtClean="0">
                          <a:solidFill>
                            <a:schemeClr val="tx1"/>
                          </a:solidFill>
                        </a:rPr>
                        <a:t>Application</a:t>
                      </a:r>
                      <a:endParaRPr lang="en-US" sz="2800" b="1" u="sng" dirty="0">
                        <a:solidFill>
                          <a:schemeClr val="tx1"/>
                        </a:solidFill>
                      </a:endParaRPr>
                    </a:p>
                  </a:txBody>
                  <a:tcPr anchor="b">
                    <a:noFill/>
                  </a:tcPr>
                </a:tc>
                <a:tc>
                  <a:txBody>
                    <a:bodyPr/>
                    <a:lstStyle/>
                    <a:p>
                      <a:pPr algn="ctr"/>
                      <a:r>
                        <a:rPr lang="en-US" sz="2800" b="1" u="sng" dirty="0" smtClean="0">
                          <a:solidFill>
                            <a:schemeClr val="tx1"/>
                          </a:solidFill>
                        </a:rPr>
                        <a:t>Floor</a:t>
                      </a:r>
                      <a:r>
                        <a:rPr lang="en-US" sz="2800" b="1" u="sng" baseline="0" dirty="0" smtClean="0">
                          <a:solidFill>
                            <a:schemeClr val="tx1"/>
                          </a:solidFill>
                        </a:rPr>
                        <a:t>-mounted</a:t>
                      </a:r>
                      <a:endParaRPr lang="en-US" sz="2800" b="1" u="sng" dirty="0">
                        <a:solidFill>
                          <a:schemeClr val="tx1"/>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u="sng" dirty="0" smtClean="0">
                          <a:solidFill>
                            <a:schemeClr val="tx1"/>
                          </a:solidFill>
                        </a:rPr>
                        <a:t>Overhead</a:t>
                      </a:r>
                      <a:endParaRPr lang="en-US" sz="2800" b="1" u="sng" dirty="0">
                        <a:solidFill>
                          <a:schemeClr val="tx1"/>
                        </a:solidFill>
                      </a:endParaRPr>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4697">
                <a:tc>
                  <a:txBody>
                    <a:bodyPr/>
                    <a:lstStyle/>
                    <a:p>
                      <a:pPr algn="ctr"/>
                      <a:r>
                        <a:rPr lang="en-US" sz="2800" b="1" dirty="0" smtClean="0"/>
                        <a:t>Fixed-path/ continuous use</a:t>
                      </a:r>
                      <a:endParaRPr lang="en-US" sz="2800" b="1" dirty="0"/>
                    </a:p>
                  </a:txBody>
                  <a:tcPr anchor="ctr">
                    <a:lnR w="12700" cap="flat" cmpd="sng" algn="ctr">
                      <a:solidFill>
                        <a:schemeClr val="tx1"/>
                      </a:solidFill>
                      <a:prstDash val="solid"/>
                      <a:round/>
                      <a:headEnd type="none" w="med" len="med"/>
                      <a:tailEnd type="none" w="med" len="med"/>
                    </a:lnR>
                    <a:noFill/>
                  </a:tcPr>
                </a:tc>
                <a:tc>
                  <a:txBody>
                    <a:bodyPr/>
                    <a:lstStyle/>
                    <a:p>
                      <a:pPr algn="ctr"/>
                      <a:r>
                        <a:rPr lang="en-US" sz="2800" b="1" dirty="0" smtClean="0">
                          <a:solidFill>
                            <a:schemeClr val="tx1"/>
                          </a:solidFill>
                        </a:rPr>
                        <a:t>Conveyors</a:t>
                      </a:r>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rPr>
                        <a:t>Monorails</a:t>
                      </a:r>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4697">
                <a:tc>
                  <a:txBody>
                    <a:bodyPr/>
                    <a:lstStyle/>
                    <a:p>
                      <a:pPr algn="ctr"/>
                      <a:r>
                        <a:rPr lang="en-US" sz="2800" b="1" dirty="0" smtClean="0"/>
                        <a:t>Variable path/ intermittent use</a:t>
                      </a:r>
                      <a:endParaRPr lang="en-US" sz="2800" b="1" dirty="0"/>
                    </a:p>
                  </a:txBody>
                  <a:tcPr anchor="ctr">
                    <a:lnR w="12700" cap="flat" cmpd="sng" algn="ctr">
                      <a:solidFill>
                        <a:schemeClr val="tx1"/>
                      </a:solidFill>
                      <a:prstDash val="solid"/>
                      <a:round/>
                      <a:headEnd type="none" w="med" len="med"/>
                      <a:tailEnd type="none" w="med" len="med"/>
                    </a:lnR>
                    <a:noFill/>
                  </a:tcPr>
                </a:tc>
                <a:tc>
                  <a:txBody>
                    <a:bodyPr/>
                    <a:lstStyle/>
                    <a:p>
                      <a:pPr algn="ctr"/>
                      <a:r>
                        <a:rPr lang="en-US" sz="2800" b="1" dirty="0" smtClean="0">
                          <a:solidFill>
                            <a:schemeClr val="tx1"/>
                          </a:solidFill>
                        </a:rPr>
                        <a:t>Industrial trucks</a:t>
                      </a:r>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rPr>
                        <a:t>Cranes &amp; hoists</a:t>
                      </a:r>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6155">
                <a:tc>
                  <a:txBody>
                    <a:bodyPr/>
                    <a:lstStyle/>
                    <a:p>
                      <a:pPr algn="ctr"/>
                      <a:endParaRPr lang="en-US" dirty="0"/>
                    </a:p>
                  </a:txBody>
                  <a:tcPr>
                    <a:noFill/>
                  </a:tcPr>
                </a:tc>
                <a:tc>
                  <a:txBody>
                    <a:bodyPr/>
                    <a:lstStyle/>
                    <a:p>
                      <a:pPr algn="ctr"/>
                      <a:endParaRPr lang="en-US" sz="2800"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2800" dirty="0">
                        <a:solidFill>
                          <a:schemeClr val="tx1"/>
                        </a:solidFill>
                      </a:endParaRPr>
                    </a:p>
                  </a:txBody>
                  <a:tcPr>
                    <a:lnT w="12700" cap="flat" cmpd="sng" algn="ctr">
                      <a:solidFill>
                        <a:schemeClr val="tx1"/>
                      </a:solidFill>
                      <a:prstDash val="solid"/>
                      <a:round/>
                      <a:headEnd type="none" w="med" len="med"/>
                      <a:tailEnd type="none" w="med" len="med"/>
                    </a:lnT>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a:defRPr/>
            </a:pPr>
            <a:r>
              <a:rPr lang="en-US" smtClean="0"/>
              <a:t>Conveyors</a:t>
            </a:r>
          </a:p>
        </p:txBody>
      </p:sp>
      <p:sp>
        <p:nvSpPr>
          <p:cNvPr id="354307" name="Rectangle 3"/>
          <p:cNvSpPr>
            <a:spLocks noGrp="1" noChangeArrowheads="1"/>
          </p:cNvSpPr>
          <p:nvPr>
            <p:ph type="body" idx="1"/>
          </p:nvPr>
        </p:nvSpPr>
        <p:spPr>
          <a:xfrm>
            <a:off x="381000" y="1600200"/>
            <a:ext cx="6248400" cy="4114800"/>
          </a:xfrm>
        </p:spPr>
        <p:txBody>
          <a:bodyPr/>
          <a:lstStyle/>
          <a:p>
            <a:pPr marL="0" indent="0">
              <a:buFont typeface="Monotype Sorts" pitchFamily="2" charset="2"/>
              <a:buNone/>
            </a:pPr>
            <a:r>
              <a:rPr lang="en-US" sz="2800" dirty="0" smtClean="0"/>
              <a:t>Commonly used for moving uniform loads continuously from point to point over fixed paths.  Common types:</a:t>
            </a:r>
          </a:p>
          <a:p>
            <a:pPr marL="0" indent="0"/>
            <a:r>
              <a:rPr lang="en-US" sz="2800" dirty="0" smtClean="0"/>
              <a:t>   Powered - continuous belt, split belt, trolley, chain, rollers, etc.</a:t>
            </a:r>
          </a:p>
          <a:p>
            <a:pPr marL="0" indent="0"/>
            <a:r>
              <a:rPr lang="en-US" sz="2800" dirty="0" smtClean="0"/>
              <a:t>   Gravity - skate wheels, chutes, slides, rollers, etc.</a:t>
            </a:r>
          </a:p>
          <a:p>
            <a:pPr marL="0" indent="0">
              <a:buFont typeface="Monotype Sorts" pitchFamily="2" charset="2"/>
              <a:buNone/>
            </a:pPr>
            <a:endParaRPr lang="en-US" sz="2800" dirty="0" smtClean="0"/>
          </a:p>
          <a:p>
            <a:pPr marL="0" indent="0">
              <a:buFont typeface="Monotype Sorts" pitchFamily="2" charset="2"/>
              <a:buNone/>
            </a:pPr>
            <a:endParaRPr lang="en-US" sz="2800" dirty="0" smtClean="0"/>
          </a:p>
        </p:txBody>
      </p:sp>
      <p:pic>
        <p:nvPicPr>
          <p:cNvPr id="81925" name="Picture 7" descr="TA"/>
          <p:cNvPicPr>
            <a:picLocks noChangeAspect="1" noChangeArrowheads="1"/>
          </p:cNvPicPr>
          <p:nvPr/>
        </p:nvPicPr>
        <p:blipFill>
          <a:blip r:embed="rId2" cstate="print"/>
          <a:srcRect/>
          <a:stretch>
            <a:fillRect/>
          </a:stretch>
        </p:blipFill>
        <p:spPr bwMode="auto">
          <a:xfrm>
            <a:off x="6629400" y="1828800"/>
            <a:ext cx="1905000" cy="1598613"/>
          </a:xfrm>
          <a:prstGeom prst="rect">
            <a:avLst/>
          </a:prstGeom>
          <a:noFill/>
          <a:ln w="9525">
            <a:noFill/>
            <a:miter lim="800000"/>
            <a:headEnd/>
            <a:tailEnd/>
          </a:ln>
        </p:spPr>
      </p:pic>
      <p:pic>
        <p:nvPicPr>
          <p:cNvPr id="81926" name="Picture 9" descr="roller200"/>
          <p:cNvPicPr>
            <a:picLocks noChangeAspect="1" noChangeArrowheads="1"/>
          </p:cNvPicPr>
          <p:nvPr/>
        </p:nvPicPr>
        <p:blipFill>
          <a:blip r:embed="rId3" cstate="print"/>
          <a:srcRect/>
          <a:stretch>
            <a:fillRect/>
          </a:stretch>
        </p:blipFill>
        <p:spPr bwMode="auto">
          <a:xfrm>
            <a:off x="6629400" y="3657600"/>
            <a:ext cx="19050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a:defRPr/>
            </a:pPr>
            <a:r>
              <a:rPr lang="en-US" smtClean="0"/>
              <a:t>Industrial trucks</a:t>
            </a:r>
          </a:p>
        </p:txBody>
      </p:sp>
      <p:sp>
        <p:nvSpPr>
          <p:cNvPr id="357379" name="Rectangle 3"/>
          <p:cNvSpPr>
            <a:spLocks noGrp="1" noChangeArrowheads="1"/>
          </p:cNvSpPr>
          <p:nvPr>
            <p:ph type="body" idx="1"/>
          </p:nvPr>
        </p:nvSpPr>
        <p:spPr>
          <a:xfrm>
            <a:off x="457200" y="1600200"/>
            <a:ext cx="5486400" cy="4114800"/>
          </a:xfrm>
        </p:spPr>
        <p:txBody>
          <a:bodyPr>
            <a:normAutofit/>
          </a:bodyPr>
          <a:lstStyle/>
          <a:p>
            <a:pPr marL="0" indent="0">
              <a:lnSpc>
                <a:spcPct val="90000"/>
              </a:lnSpc>
              <a:buFont typeface="Monotype Sorts" pitchFamily="2" charset="2"/>
              <a:buNone/>
            </a:pPr>
            <a:r>
              <a:rPr lang="en-US" sz="2800" dirty="0" smtClean="0"/>
              <a:t>Used for lifting and/or moving loads intermittently over variable paths.  Three main categories:</a:t>
            </a:r>
          </a:p>
          <a:p>
            <a:pPr marL="0" indent="0">
              <a:lnSpc>
                <a:spcPct val="90000"/>
              </a:lnSpc>
            </a:pPr>
            <a:r>
              <a:rPr lang="en-US" sz="2800" dirty="0" smtClean="0"/>
              <a:t>    hand trucks</a:t>
            </a:r>
          </a:p>
          <a:p>
            <a:pPr marL="0" indent="0">
              <a:lnSpc>
                <a:spcPct val="90000"/>
              </a:lnSpc>
            </a:pPr>
            <a:r>
              <a:rPr lang="en-US" sz="2800" dirty="0" smtClean="0"/>
              <a:t>    “</a:t>
            </a:r>
            <a:r>
              <a:rPr lang="en-US" sz="2800" dirty="0" err="1" smtClean="0"/>
              <a:t>walkies</a:t>
            </a:r>
            <a:r>
              <a:rPr lang="en-US" sz="2800" dirty="0" smtClean="0"/>
              <a:t>”</a:t>
            </a:r>
          </a:p>
          <a:p>
            <a:pPr marL="0" indent="0">
              <a:lnSpc>
                <a:spcPct val="90000"/>
              </a:lnSpc>
            </a:pPr>
            <a:r>
              <a:rPr lang="en-US" sz="2800" dirty="0" smtClean="0"/>
              <a:t>    riding trucks</a:t>
            </a:r>
          </a:p>
          <a:p>
            <a:pPr marL="0" indent="0">
              <a:lnSpc>
                <a:spcPct val="90000"/>
              </a:lnSpc>
              <a:buNone/>
            </a:pPr>
            <a:r>
              <a:rPr lang="en-US" sz="2800" dirty="0" smtClean="0"/>
              <a:t>Automatic guided vehicles (AGVs) are essentially computer-guided and controlled riding trucks.</a:t>
            </a:r>
          </a:p>
        </p:txBody>
      </p:sp>
      <p:pic>
        <p:nvPicPr>
          <p:cNvPr id="84996" name="Picture 5" descr="115-u-1035_br"/>
          <p:cNvPicPr>
            <a:picLocks noChangeAspect="1" noChangeArrowheads="1"/>
          </p:cNvPicPr>
          <p:nvPr/>
        </p:nvPicPr>
        <p:blipFill>
          <a:blip r:embed="rId2" cstate="print"/>
          <a:srcRect/>
          <a:stretch>
            <a:fillRect/>
          </a:stretch>
        </p:blipFill>
        <p:spPr bwMode="auto">
          <a:xfrm>
            <a:off x="6400800" y="1371600"/>
            <a:ext cx="984250" cy="1847850"/>
          </a:xfrm>
          <a:prstGeom prst="rect">
            <a:avLst/>
          </a:prstGeom>
          <a:noFill/>
          <a:ln w="9525">
            <a:noFill/>
            <a:miter lim="800000"/>
            <a:headEnd/>
            <a:tailEnd/>
          </a:ln>
        </p:spPr>
      </p:pic>
      <p:pic>
        <p:nvPicPr>
          <p:cNvPr id="84997" name="Picture 7" descr="forklift_certification"/>
          <p:cNvPicPr>
            <a:picLocks noChangeAspect="1" noChangeArrowheads="1"/>
          </p:cNvPicPr>
          <p:nvPr/>
        </p:nvPicPr>
        <p:blipFill>
          <a:blip r:embed="rId3" cstate="print"/>
          <a:srcRect/>
          <a:stretch>
            <a:fillRect/>
          </a:stretch>
        </p:blipFill>
        <p:spPr bwMode="auto">
          <a:xfrm>
            <a:off x="5638800" y="4114800"/>
            <a:ext cx="1857375" cy="1714500"/>
          </a:xfrm>
          <a:prstGeom prst="rect">
            <a:avLst/>
          </a:prstGeom>
          <a:noFill/>
          <a:ln w="9525">
            <a:noFill/>
            <a:miter lim="800000"/>
            <a:headEnd/>
            <a:tailEnd/>
          </a:ln>
        </p:spPr>
      </p:pic>
      <p:pic>
        <p:nvPicPr>
          <p:cNvPr id="84998" name="Picture 9" descr="walkie_pallet_truck"/>
          <p:cNvPicPr>
            <a:picLocks noChangeAspect="1" noChangeArrowheads="1"/>
          </p:cNvPicPr>
          <p:nvPr/>
        </p:nvPicPr>
        <p:blipFill>
          <a:blip r:embed="rId4" cstate="print"/>
          <a:srcRect/>
          <a:stretch>
            <a:fillRect/>
          </a:stretch>
        </p:blipFill>
        <p:spPr bwMode="auto">
          <a:xfrm>
            <a:off x="7315200" y="2362200"/>
            <a:ext cx="1628775"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Cranes</a:t>
            </a:r>
            <a:endParaRPr lang="en-US" dirty="0"/>
          </a:p>
        </p:txBody>
      </p:sp>
      <p:sp>
        <p:nvSpPr>
          <p:cNvPr id="3" name="Content Placeholder 2"/>
          <p:cNvSpPr>
            <a:spLocks noGrp="1"/>
          </p:cNvSpPr>
          <p:nvPr>
            <p:ph idx="1"/>
          </p:nvPr>
        </p:nvSpPr>
        <p:spPr>
          <a:xfrm>
            <a:off x="457200" y="1600200"/>
            <a:ext cx="5029200" cy="4525963"/>
          </a:xfrm>
        </p:spPr>
        <p:txBody>
          <a:bodyPr>
            <a:normAutofit/>
          </a:bodyPr>
          <a:lstStyle/>
          <a:p>
            <a:pPr marL="0" indent="0">
              <a:buNone/>
            </a:pPr>
            <a:r>
              <a:rPr lang="en-US" sz="2800" dirty="0" smtClean="0"/>
              <a:t>Overhead Cranes lift and move material using a hoist, magnet, or other device to place a load at any point within its range.  Common types such as a bridge or gantry crane allow three axes of hook motion. A jib crane can operate with 360⁰ rotation.</a:t>
            </a:r>
          </a:p>
        </p:txBody>
      </p:sp>
      <p:pic>
        <p:nvPicPr>
          <p:cNvPr id="47106" name="Picture 2"/>
          <p:cNvPicPr>
            <a:picLocks noChangeAspect="1" noChangeArrowheads="1"/>
          </p:cNvPicPr>
          <p:nvPr/>
        </p:nvPicPr>
        <p:blipFill>
          <a:blip r:embed="rId2" cstate="print"/>
          <a:srcRect/>
          <a:stretch>
            <a:fillRect/>
          </a:stretch>
        </p:blipFill>
        <p:spPr bwMode="auto">
          <a:xfrm>
            <a:off x="5486400" y="1752600"/>
            <a:ext cx="3429000" cy="2143125"/>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5486400" y="3962400"/>
            <a:ext cx="34290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Hoists</a:t>
            </a:r>
            <a:endParaRPr lang="en-US" dirty="0"/>
          </a:p>
        </p:txBody>
      </p:sp>
      <p:sp>
        <p:nvSpPr>
          <p:cNvPr id="3" name="Content Placeholder 2"/>
          <p:cNvSpPr>
            <a:spLocks noGrp="1"/>
          </p:cNvSpPr>
          <p:nvPr>
            <p:ph idx="1"/>
          </p:nvPr>
        </p:nvSpPr>
        <p:spPr>
          <a:xfrm>
            <a:off x="457200" y="1600200"/>
            <a:ext cx="5715000" cy="4525963"/>
          </a:xfrm>
        </p:spPr>
        <p:txBody>
          <a:bodyPr>
            <a:normAutofit fontScale="62500" lnSpcReduction="20000"/>
          </a:bodyPr>
          <a:lstStyle/>
          <a:p>
            <a:pPr marL="0" indent="0">
              <a:lnSpc>
                <a:spcPct val="120000"/>
              </a:lnSpc>
              <a:spcBef>
                <a:spcPts val="0"/>
              </a:spcBef>
              <a:buNone/>
            </a:pPr>
            <a:r>
              <a:rPr lang="en-US" sz="3800" dirty="0" smtClean="0"/>
              <a:t>Overhead Hoists are machinery units that are used for vertical lifting service involving material handling of freely suspended (unguided) loads. Overhead hoists are a basic and versatile piece of equipment used in manufacturing, warehousing, construction, and numerous applications to aid workers in the handling and moving of loads. Lifting mediums include wire rope or chain. Operation types include manual, electric, or air power.</a:t>
            </a:r>
          </a:p>
          <a:p>
            <a:endParaRPr lang="en-US" dirty="0"/>
          </a:p>
        </p:txBody>
      </p:sp>
      <p:pic>
        <p:nvPicPr>
          <p:cNvPr id="49154" name="Picture 2"/>
          <p:cNvPicPr>
            <a:picLocks noChangeAspect="1" noChangeArrowheads="1"/>
          </p:cNvPicPr>
          <p:nvPr/>
        </p:nvPicPr>
        <p:blipFill>
          <a:blip r:embed="rId2" cstate="print"/>
          <a:srcRect/>
          <a:stretch>
            <a:fillRect/>
          </a:stretch>
        </p:blipFill>
        <p:spPr bwMode="auto">
          <a:xfrm>
            <a:off x="5943600" y="1676400"/>
            <a:ext cx="2857500" cy="2143125"/>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6248400" y="3810000"/>
            <a:ext cx="20097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Monorails</a:t>
            </a:r>
            <a:endParaRPr lang="en-US" dirty="0"/>
          </a:p>
        </p:txBody>
      </p:sp>
      <p:sp>
        <p:nvSpPr>
          <p:cNvPr id="3" name="Content Placeholder 2"/>
          <p:cNvSpPr>
            <a:spLocks noGrp="1"/>
          </p:cNvSpPr>
          <p:nvPr>
            <p:ph sz="half" idx="1"/>
          </p:nvPr>
        </p:nvSpPr>
        <p:spPr>
          <a:xfrm>
            <a:off x="457200" y="1600200"/>
            <a:ext cx="5181600" cy="2286000"/>
          </a:xfrm>
        </p:spPr>
        <p:txBody>
          <a:bodyPr>
            <a:noAutofit/>
          </a:bodyPr>
          <a:lstStyle/>
          <a:p>
            <a:pPr marL="0" indent="0">
              <a:spcBef>
                <a:spcPts val="0"/>
              </a:spcBef>
              <a:buNone/>
            </a:pPr>
            <a:r>
              <a:rPr lang="en-US" sz="2200" dirty="0" smtClean="0"/>
              <a:t>Monorails are a single overhead track or track network used for lifting and transporting product on a fixed path. One or a group of carriers (powered or manually operated) move along the track. Monorail systems can provide coverage over almost any distance and are installed in the </a:t>
            </a:r>
            <a:endParaRPr lang="en-US" sz="2200" dirty="0"/>
          </a:p>
        </p:txBody>
      </p:sp>
      <p:sp>
        <p:nvSpPr>
          <p:cNvPr id="5" name="Content Placeholder 4"/>
          <p:cNvSpPr>
            <a:spLocks noGrp="1"/>
          </p:cNvSpPr>
          <p:nvPr>
            <p:ph sz="half" idx="2"/>
          </p:nvPr>
        </p:nvSpPr>
        <p:spPr>
          <a:xfrm>
            <a:off x="457200" y="3962400"/>
            <a:ext cx="8229600" cy="2163763"/>
          </a:xfrm>
        </p:spPr>
        <p:txBody>
          <a:bodyPr>
            <a:normAutofit fontScale="25000" lnSpcReduction="20000"/>
          </a:bodyPr>
          <a:lstStyle/>
          <a:p>
            <a:pPr marL="0" indent="0">
              <a:lnSpc>
                <a:spcPct val="120000"/>
              </a:lnSpc>
              <a:spcBef>
                <a:spcPts val="0"/>
              </a:spcBef>
              <a:buNone/>
            </a:pPr>
            <a:r>
              <a:rPr lang="en-US" sz="8800" dirty="0" smtClean="0"/>
              <a:t>building roof structure with the benefit of open floor space. Monorails allow access to hard-to-reach areas; they are a perfect solution for repetitive production processes or movement of product throughout one facility or multiple buildings. Monorails can be fixed, or part of a workstation crane system allowing for positioning of the monorail above product.</a:t>
            </a:r>
          </a:p>
          <a:p>
            <a:endParaRPr lang="en-US" dirty="0" smtClean="0"/>
          </a:p>
          <a:p>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5715000" y="1676400"/>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Advantages of </a:t>
            </a:r>
            <a:br>
              <a:rPr lang="en-US" dirty="0" smtClean="0"/>
            </a:br>
            <a:r>
              <a:rPr lang="en-US" dirty="0" smtClean="0"/>
              <a:t>overhead equipment</a:t>
            </a:r>
            <a:endParaRPr lang="en-US" dirty="0"/>
          </a:p>
        </p:txBody>
      </p:sp>
      <p:sp>
        <p:nvSpPr>
          <p:cNvPr id="3" name="Content Placeholder 2"/>
          <p:cNvSpPr>
            <a:spLocks noGrp="1"/>
          </p:cNvSpPr>
          <p:nvPr>
            <p:ph idx="1"/>
          </p:nvPr>
        </p:nvSpPr>
        <p:spPr>
          <a:xfrm>
            <a:off x="838200" y="1600200"/>
            <a:ext cx="7848600" cy="4525963"/>
          </a:xfrm>
        </p:spPr>
        <p:txBody>
          <a:bodyPr>
            <a:normAutofit/>
          </a:bodyPr>
          <a:lstStyle/>
          <a:p>
            <a:pPr marL="0" indent="0">
              <a:buNone/>
            </a:pPr>
            <a:r>
              <a:rPr lang="en-US" dirty="0" smtClean="0"/>
              <a:t>Compared to floor-mounted equipment, overhead lifting systems can increase safety, productivity, efficiency, and value for a facility, as well as improving environmental impact aspects.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16976</TotalTime>
  <Words>1540</Words>
  <Application>Microsoft Office PowerPoint</Application>
  <PresentationFormat>On-screen Show (4:3)</PresentationFormat>
  <Paragraphs>131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OVERHEAD ALLIANCE  Lecture Material</vt:lpstr>
      <vt:lpstr>Overhead equipment</vt:lpstr>
      <vt:lpstr>Basic choices for MH</vt:lpstr>
      <vt:lpstr>Conveyors</vt:lpstr>
      <vt:lpstr>Industrial trucks</vt:lpstr>
      <vt:lpstr>Overhead Cranes</vt:lpstr>
      <vt:lpstr>Overhead Hoists</vt:lpstr>
      <vt:lpstr>Monorails</vt:lpstr>
      <vt:lpstr>Advantages of  overhead equipment</vt:lpstr>
      <vt:lpstr>Safety </vt:lpstr>
      <vt:lpstr>Safety</vt:lpstr>
      <vt:lpstr>Productivity</vt:lpstr>
      <vt:lpstr>Efficiency</vt:lpstr>
      <vt:lpstr>Value</vt:lpstr>
      <vt:lpstr>Environment</vt:lpstr>
      <vt:lpstr>Selected case studies - Cranes</vt:lpstr>
      <vt:lpstr>Selected case studies - Hoists</vt:lpstr>
      <vt:lpstr>Selected case studies - Monorails</vt:lpstr>
      <vt:lpstr>www.overheadalliance.org</vt:lpstr>
      <vt:lpstr>CMAA</vt:lpstr>
      <vt:lpstr>HMI</vt:lpstr>
      <vt:lpstr>MMA</vt:lpstr>
      <vt:lpstr>Other Overhead Lifting info sources</vt:lpstr>
    </vt:vector>
  </TitlesOfParts>
  <Company>Ferris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CTS</dc:creator>
  <cp:lastModifiedBy>Joey Holt</cp:lastModifiedBy>
  <cp:revision>77</cp:revision>
  <dcterms:created xsi:type="dcterms:W3CDTF">2010-09-20T16:16:05Z</dcterms:created>
  <dcterms:modified xsi:type="dcterms:W3CDTF">2013-09-26T12:49:06Z</dcterms:modified>
</cp:coreProperties>
</file>