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8" r:id="rId3"/>
    <p:sldId id="296" r:id="rId4"/>
    <p:sldId id="290" r:id="rId5"/>
    <p:sldId id="289" r:id="rId6"/>
    <p:sldId id="291" r:id="rId7"/>
    <p:sldId id="294" r:id="rId8"/>
    <p:sldId id="295" r:id="rId9"/>
    <p:sldId id="263" r:id="rId10"/>
    <p:sldId id="276" r:id="rId11"/>
    <p:sldId id="273" r:id="rId12"/>
    <p:sldId id="278" r:id="rId13"/>
    <p:sldId id="281" r:id="rId14"/>
    <p:sldId id="286" r:id="rId15"/>
    <p:sldId id="292" r:id="rId16"/>
    <p:sldId id="284" r:id="rId17"/>
    <p:sldId id="275" r:id="rId18"/>
    <p:sldId id="287" r:id="rId19"/>
    <p:sldId id="297" r:id="rId20"/>
    <p:sldId id="298" r:id="rId21"/>
    <p:sldId id="264" r:id="rId22"/>
    <p:sldId id="29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24"/>
    <p:restoredTop sz="83081" autoAdjust="0"/>
  </p:normalViewPr>
  <p:slideViewPr>
    <p:cSldViewPr>
      <p:cViewPr varScale="1">
        <p:scale>
          <a:sx n="87" d="100"/>
          <a:sy n="87" d="100"/>
        </p:scale>
        <p:origin x="200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96586-3EA3-4656-91E3-9F9C133960CF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6749E-FF24-4120-8D2F-B2B9E154BD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6749E-FF24-4120-8D2F-B2B9E154BD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8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6749E-FF24-4120-8D2F-B2B9E154BD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6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6749E-FF24-4120-8D2F-B2B9E154BD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7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6749E-FF24-4120-8D2F-B2B9E154BDA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8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6749E-FF24-4120-8D2F-B2B9E154BDA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3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6749E-FF24-4120-8D2F-B2B9E154BDA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0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85800" y="4800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MHI Marketing Programs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4518" y="4572000"/>
            <a:ext cx="9129482" cy="64186"/>
            <a:chOff x="14518" y="4754702"/>
            <a:chExt cx="9129482" cy="64186"/>
          </a:xfrm>
        </p:grpSpPr>
        <p:sp>
          <p:nvSpPr>
            <p:cNvPr id="6" name="Rectangle 5"/>
            <p:cNvSpPr/>
            <p:nvPr userDrawn="1"/>
          </p:nvSpPr>
          <p:spPr>
            <a:xfrm>
              <a:off x="14518" y="4754880"/>
              <a:ext cx="1828800" cy="64008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43318" y="4754880"/>
              <a:ext cx="1828800" cy="6400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672118" y="4754702"/>
              <a:ext cx="1828800" cy="64008"/>
            </a:xfrm>
            <a:prstGeom prst="rect">
              <a:avLst/>
            </a:prstGeom>
            <a:solidFill>
              <a:srgbClr val="E42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500918" y="4754702"/>
              <a:ext cx="1828800" cy="64008"/>
            </a:xfrm>
            <a:prstGeom prst="rect">
              <a:avLst/>
            </a:prstGeom>
            <a:solidFill>
              <a:srgbClr val="193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15200" y="4754880"/>
              <a:ext cx="1828800" cy="64008"/>
            </a:xfrm>
            <a:prstGeom prst="rect">
              <a:avLst/>
            </a:prstGeom>
            <a:solidFill>
              <a:srgbClr val="3B6E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322" y="1524000"/>
            <a:ext cx="4914078" cy="22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9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4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31814"/>
            <a:ext cx="9129482" cy="64186"/>
            <a:chOff x="14518" y="4754702"/>
            <a:chExt cx="9129482" cy="64186"/>
          </a:xfrm>
        </p:grpSpPr>
        <p:sp>
          <p:nvSpPr>
            <p:cNvPr id="8" name="Rectangle 7"/>
            <p:cNvSpPr/>
            <p:nvPr userDrawn="1"/>
          </p:nvSpPr>
          <p:spPr>
            <a:xfrm>
              <a:off x="14518" y="4754880"/>
              <a:ext cx="1828800" cy="64008"/>
            </a:xfrm>
            <a:prstGeom prst="rect">
              <a:avLst/>
            </a:pr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843318" y="4754880"/>
              <a:ext cx="1828800" cy="64008"/>
            </a:xfrm>
            <a:prstGeom prst="rect">
              <a:avLst/>
            </a:prstGeom>
            <a:solidFill>
              <a:srgbClr val="00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672118" y="4754702"/>
              <a:ext cx="1828800" cy="64008"/>
            </a:xfrm>
            <a:prstGeom prst="rect">
              <a:avLst/>
            </a:prstGeom>
            <a:solidFill>
              <a:srgbClr val="E42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500918" y="4754702"/>
              <a:ext cx="1828800" cy="64008"/>
            </a:xfrm>
            <a:prstGeom prst="rect">
              <a:avLst/>
            </a:prstGeom>
            <a:solidFill>
              <a:srgbClr val="193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15200" y="4754880"/>
              <a:ext cx="1828800" cy="64008"/>
            </a:xfrm>
            <a:prstGeom prst="rect">
              <a:avLst/>
            </a:prstGeom>
            <a:solidFill>
              <a:srgbClr val="3B6E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83" y="6172200"/>
            <a:ext cx="1371600" cy="519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6602468"/>
            <a:ext cx="3026664" cy="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9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2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4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3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49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8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B81B-F164-42E4-965A-EB00DAC8A65E}" type="datetimeFigureOut">
              <a:rPr lang="en-US" smtClean="0"/>
              <a:t>5/18/21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00E7-4FF7-47FB-98DE-D0973978BA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96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s.mhi.org/handling-the-us-economy-the-economic-impact-of-the-material-handling-indust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deos.mhi.org/looking-back-on-75-years-of-service" TargetMode="External"/><Relationship Id="rId5" Type="http://schemas.openxmlformats.org/officeDocument/2006/relationships/hyperlink" Target="https://videos.mhi.org/mhi-the-industry-that-makes-supply-chains-work" TargetMode="External"/><Relationship Id="rId4" Type="http://schemas.openxmlformats.org/officeDocument/2006/relationships/hyperlink" Target="https://videos.mhi.org/material-handling-as-a-career-pat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0656F-6C17-4B4A-ABA3-320943046248}"/>
              </a:ext>
            </a:extLst>
          </p:cNvPr>
          <p:cNvSpPr txBox="1"/>
          <p:nvPr/>
        </p:nvSpPr>
        <p:spPr>
          <a:xfrm>
            <a:off x="0" y="502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Introducing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Material Handling Industry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31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79D32-74B4-BA42-AD49-53F67889A9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6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boat, indoor, blue, docked&#10;&#10;Description automatically generated">
            <a:extLst>
              <a:ext uri="{FF2B5EF4-FFF2-40B4-BE49-F238E27FC236}">
                <a16:creationId xmlns:a16="http://schemas.microsoft.com/office/drawing/2014/main" id="{1DF0EE46-43C8-0744-9F2F-E2D919814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73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28390F9-82D7-A44F-A662-F1591BBD4C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4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outdoor, yellow, computer, warehouse&#10;&#10;Description automatically generated">
            <a:extLst>
              <a:ext uri="{FF2B5EF4-FFF2-40B4-BE49-F238E27FC236}">
                <a16:creationId xmlns:a16="http://schemas.microsoft.com/office/drawing/2014/main" id="{EF85BB0F-C819-3845-99DE-B22F865640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7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text, indoor, scene, library&#10;&#10;Description automatically generated">
            <a:extLst>
              <a:ext uri="{FF2B5EF4-FFF2-40B4-BE49-F238E27FC236}">
                <a16:creationId xmlns:a16="http://schemas.microsoft.com/office/drawing/2014/main" id="{028DF102-20D3-3C47-9BE4-6B3DD37D9E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37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yellow&#10;&#10;Description automatically generated">
            <a:extLst>
              <a:ext uri="{FF2B5EF4-FFF2-40B4-BE49-F238E27FC236}">
                <a16:creationId xmlns:a16="http://schemas.microsoft.com/office/drawing/2014/main" id="{EB454FF8-DE64-3544-BEAA-46012A378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5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6867" name="Picture 1031" descr="Dear 12  Auto Assembly2">
            <a:extLst>
              <a:ext uri="{FF2B5EF4-FFF2-40B4-BE49-F238E27FC236}">
                <a16:creationId xmlns:a16="http://schemas.microsoft.com/office/drawing/2014/main" id="{88B183DD-6880-854B-B555-B803CF3A8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22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M:\Debbie Tworek\Photos\MHIA Pictures\MH_SCH31_OrderPick[1].tif">
            <a:extLst>
              <a:ext uri="{FF2B5EF4-FFF2-40B4-BE49-F238E27FC236}">
                <a16:creationId xmlns:a16="http://schemas.microsoft.com/office/drawing/2014/main" id="{1ACDA1E5-ECE8-8045-B1A4-451BD7257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51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9944" name="Picture 8">
            <a:extLst>
              <a:ext uri="{FF2B5EF4-FFF2-40B4-BE49-F238E27FC236}">
                <a16:creationId xmlns:a16="http://schemas.microsoft.com/office/drawing/2014/main" id="{C45B6EC9-F7ED-884E-A0D7-812348AE6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65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CC4FC80-1314-3445-8522-D69FE240E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672"/>
            <a:ext cx="9144000" cy="57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person, cellphone, phone&#10;&#10;Description automatically generated">
            <a:extLst>
              <a:ext uri="{FF2B5EF4-FFF2-40B4-BE49-F238E27FC236}">
                <a16:creationId xmlns:a16="http://schemas.microsoft.com/office/drawing/2014/main" id="{64C133AF-85AD-774E-9C4A-286E0ADD8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E59C8A9-5313-F54D-A34A-D1F5C0694E83}"/>
              </a:ext>
            </a:extLst>
          </p:cNvPr>
          <p:cNvSpPr txBox="1">
            <a:spLocks/>
          </p:cNvSpPr>
          <p:nvPr/>
        </p:nvSpPr>
        <p:spPr>
          <a:xfrm>
            <a:off x="5648707" y="365125"/>
            <a:ext cx="2866642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altLang="en-US" sz="3500" b="1" dirty="0"/>
              <a:t>The Material Handling Industry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5CE7-64C2-424B-ABEC-A3DC1F64C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8707" y="2434201"/>
            <a:ext cx="2866642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lnSpc>
                <a:spcPct val="90000"/>
              </a:lnSpc>
            </a:pPr>
            <a:endParaRPr lang="en-US" altLang="en-US" sz="17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Every product you’ve ever used, from televisions to tennis shoes, has been manufactured, stored and shipped to you with the help of the  material handling industry.</a:t>
            </a:r>
          </a:p>
          <a:p>
            <a:pPr indent="-228600">
              <a:lnSpc>
                <a:spcPct val="90000"/>
              </a:lnSpc>
            </a:pPr>
            <a:endParaRPr lang="en-US" altLang="en-US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32110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07C5E7B-7074-464A-ACF7-89E0C51D1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80"/>
            <a:ext cx="9144000" cy="55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55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53AC4B2A-634F-6641-92BC-A7E2703F48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5181600" cy="52117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/>
              <a:t>Thousands of career opportunities </a:t>
            </a:r>
            <a:br>
              <a:rPr lang="en-US" altLang="en-US" sz="2400" dirty="0"/>
            </a:br>
            <a:r>
              <a:rPr lang="en-US" altLang="en-US" sz="2400" dirty="0"/>
              <a:t>with competitive compensation and rewarding incentives are available in this exciting industry.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A0E42-9B98-3947-B3D1-0DF4838F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07024" y="27432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person wearing a hard hat&#10;&#10;Description automatically generated with low confidence">
            <a:extLst>
              <a:ext uri="{FF2B5EF4-FFF2-40B4-BE49-F238E27FC236}">
                <a16:creationId xmlns:a16="http://schemas.microsoft.com/office/drawing/2014/main" id="{C75A607F-3924-9641-9984-39DB754D1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504" y="477520"/>
            <a:ext cx="3017520" cy="201168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46650E8-CB5C-504A-B578-B4A2484F161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10581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/>
              <a:t>Sales and Marketing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Project Management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Operations Management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Systems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Customer Service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Information Technology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Facility Planning &amp; Design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Human Resources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187009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BC8BB1-2EBF-084D-8505-2F119EE52666}"/>
              </a:ext>
            </a:extLst>
          </p:cNvPr>
          <p:cNvSpPr txBox="1"/>
          <p:nvPr/>
        </p:nvSpPr>
        <p:spPr>
          <a:xfrm>
            <a:off x="0" y="47244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Material Handling Industry Informational Videos</a:t>
            </a:r>
          </a:p>
          <a:p>
            <a:pPr algn="ctr"/>
            <a:endParaRPr lang="en-US" dirty="0"/>
          </a:p>
          <a:p>
            <a:pPr algn="ctr"/>
            <a:r>
              <a:rPr lang="en-US" sz="1200" dirty="0">
                <a:hlinkClick r:id="rId3"/>
              </a:rPr>
              <a:t>https://videos.mhi.org/handling-the-us-economy-the-economic-impact-of-the-material-handling-industry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dirty="0">
                <a:hlinkClick r:id="rId4"/>
              </a:rPr>
              <a:t>https://videos.mhi.org/material-handling-as-a-career-path</a:t>
            </a:r>
            <a:r>
              <a:rPr lang="en-US" sz="1200" dirty="0"/>
              <a:t>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>
                <a:hlinkClick r:id="rId5"/>
              </a:rPr>
              <a:t>https://videos.mhi.org/mhi-the-industry-that-makes-supply-chains-work</a:t>
            </a:r>
            <a:r>
              <a:rPr lang="en-US" sz="1200" dirty="0"/>
              <a:t> 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>
                <a:hlinkClick r:id="rId6"/>
              </a:rPr>
              <a:t>https://videos.mhi.org/looking-back-on-75-years-of-service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96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hand holding a card in a grocery store&#10;&#10;Description automatically generated with medium confidence">
            <a:extLst>
              <a:ext uri="{FF2B5EF4-FFF2-40B4-BE49-F238E27FC236}">
                <a16:creationId xmlns:a16="http://schemas.microsoft.com/office/drawing/2014/main" id="{4FD637CB-C44A-E147-A44C-D08B4DFF5D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5CE7-64C2-424B-ABEC-A3DC1F64C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304" y="3276600"/>
            <a:ext cx="2866641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/>
              <a:t>Material handling powers your in-store and e-commerce shopping experience – enabling you to order and quickly receive products </a:t>
            </a:r>
            <a:br>
              <a:rPr lang="en-US" altLang="en-US" sz="2400" dirty="0"/>
            </a:br>
            <a:r>
              <a:rPr lang="en-US" altLang="en-US" sz="2400" dirty="0"/>
              <a:t>how and when you need them.</a:t>
            </a:r>
          </a:p>
          <a:p>
            <a:pPr indent="-228600">
              <a:lnSpc>
                <a:spcPct val="90000"/>
              </a:lnSpc>
            </a:pPr>
            <a:endParaRPr lang="en-US" altLang="en-US" sz="1700" dirty="0"/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24893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yellow, tool&#10;&#10;Description automatically generated">
            <a:extLst>
              <a:ext uri="{FF2B5EF4-FFF2-40B4-BE49-F238E27FC236}">
                <a16:creationId xmlns:a16="http://schemas.microsoft.com/office/drawing/2014/main" id="{85DF153E-3E03-D140-9471-80B2FA7075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" b="-1"/>
          <a:stretch/>
        </p:blipFill>
        <p:spPr>
          <a:xfrm>
            <a:off x="3263369" y="0"/>
            <a:ext cx="5878345" cy="6857990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5CE7-64C2-424B-ABEC-A3DC1F64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365116"/>
            <a:ext cx="4114800" cy="6858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Material handling </a:t>
            </a:r>
            <a:br>
              <a:rPr lang="en-US" altLang="en-US" sz="2400" dirty="0"/>
            </a:br>
            <a:r>
              <a:rPr lang="en-US" altLang="en-US" sz="2400" dirty="0"/>
              <a:t>is the ONLY industry </a:t>
            </a:r>
            <a:br>
              <a:rPr lang="en-US" altLang="en-US" sz="2400" dirty="0"/>
            </a:br>
            <a:r>
              <a:rPr lang="en-US" altLang="en-US" sz="2400" dirty="0"/>
              <a:t>that touches every </a:t>
            </a:r>
            <a:br>
              <a:rPr lang="en-US" altLang="en-US" sz="2400" dirty="0"/>
            </a:br>
            <a:r>
              <a:rPr lang="en-US" altLang="en-US" sz="2400" dirty="0"/>
              <a:t>product as it moves </a:t>
            </a:r>
            <a:br>
              <a:rPr lang="en-US" altLang="en-US" sz="2400" dirty="0"/>
            </a:br>
            <a:r>
              <a:rPr lang="en-US" altLang="en-US" sz="2400" dirty="0"/>
              <a:t>through the global </a:t>
            </a:r>
            <a:br>
              <a:rPr lang="en-US" altLang="en-US" sz="2400" dirty="0"/>
            </a:br>
            <a:r>
              <a:rPr lang="en-US" altLang="en-US" sz="2400" dirty="0"/>
              <a:t>supply chain </a:t>
            </a:r>
            <a:br>
              <a:rPr lang="en-US" altLang="en-US" sz="2400" dirty="0"/>
            </a:br>
            <a:r>
              <a:rPr lang="en-US" altLang="en-US" sz="2400" dirty="0"/>
              <a:t>to the consumer.</a:t>
            </a:r>
            <a:br>
              <a:rPr lang="en-US" altLang="en-US" sz="2400" dirty="0"/>
            </a:b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world’s most </a:t>
            </a:r>
            <a:br>
              <a:rPr lang="en-US" altLang="en-US" sz="2400" dirty="0"/>
            </a:br>
            <a:r>
              <a:rPr lang="en-US" altLang="en-US" sz="2400" dirty="0"/>
              <a:t>successful firms use </a:t>
            </a:r>
            <a:br>
              <a:rPr lang="en-US" altLang="en-US" sz="2400" dirty="0"/>
            </a:br>
            <a:r>
              <a:rPr lang="en-US" altLang="en-US" sz="2400" dirty="0"/>
              <a:t>material handling </a:t>
            </a:r>
            <a:br>
              <a:rPr lang="en-US" altLang="en-US" sz="2400" dirty="0"/>
            </a:br>
            <a:r>
              <a:rPr lang="en-US" altLang="en-US" sz="2400" dirty="0"/>
              <a:t>solutions to gain a </a:t>
            </a:r>
            <a:br>
              <a:rPr lang="en-US" altLang="en-US" sz="2400" dirty="0"/>
            </a:br>
            <a:r>
              <a:rPr lang="en-US" altLang="en-US" sz="2400" dirty="0"/>
              <a:t>competitive edge </a:t>
            </a:r>
            <a:br>
              <a:rPr lang="en-US" altLang="en-US" sz="2400" dirty="0"/>
            </a:br>
            <a:r>
              <a:rPr lang="en-US" altLang="en-US" sz="2400" dirty="0"/>
              <a:t>by improving their </a:t>
            </a:r>
            <a:br>
              <a:rPr lang="en-US" altLang="en-US" sz="2400" dirty="0"/>
            </a:br>
            <a:r>
              <a:rPr lang="en-US" altLang="en-US" sz="2400" dirty="0"/>
              <a:t>speed, efficiency and</a:t>
            </a:r>
            <a:br>
              <a:rPr lang="en-US" altLang="en-US" sz="2400" dirty="0"/>
            </a:br>
            <a:r>
              <a:rPr lang="en-US" altLang="en-US" sz="2400" dirty="0"/>
              <a:t>customer experience </a:t>
            </a:r>
            <a:br>
              <a:rPr lang="en-US" altLang="en-US" sz="2400" dirty="0"/>
            </a:br>
            <a:r>
              <a:rPr lang="en-US" altLang="en-US" sz="2400" dirty="0"/>
              <a:t>while maximizing </a:t>
            </a:r>
            <a:br>
              <a:rPr lang="en-US" altLang="en-US" sz="2400" dirty="0"/>
            </a:br>
            <a:r>
              <a:rPr lang="en-US" altLang="en-US" sz="2400" dirty="0"/>
              <a:t>growth and profits.</a:t>
            </a:r>
          </a:p>
          <a:p>
            <a:pPr mar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1979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DEF6-AA02-7846-8D59-069C27CC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700" dirty="0"/>
              <a:t> </a:t>
            </a:r>
            <a:r>
              <a:rPr lang="en-US" altLang="en-US" sz="3500" b="1" dirty="0"/>
              <a:t>Economic Impact of Material Handling</a:t>
            </a:r>
            <a:endParaRPr lang="en-US" sz="3500" b="1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DDF9E4-F59D-4F47-ABA3-E29DE805B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33761"/>
            <a:ext cx="2744507" cy="525264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55CE7-64C2-424B-ABEC-A3DC1F64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1400" y="1600200"/>
            <a:ext cx="510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In the United States alone, material handling is a $173.2 billion industry supporting nearly 1.6 billion jobs.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Despite its size, material handling remains largely unknown as an industry because its work is done behind the scenes of the greater supply chain.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42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06A5E25A-43EA-414D-9B42-09D68034C2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6798"/>
            <a:ext cx="9144000" cy="4976402"/>
          </a:xfrm>
          <a:prstGeom prst="rect">
            <a:avLst/>
          </a:prstGeom>
          <a:noFill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AC2D494-1634-AA4B-B5BA-E0F365D16BA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en-US" sz="3700" b="1" dirty="0"/>
              <a:t> </a:t>
            </a:r>
            <a:r>
              <a:rPr lang="en-US" altLang="en-US" sz="3500" b="1" dirty="0"/>
              <a:t>Material Handling Industry Jobs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31396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CDEF6-AA02-7846-8D59-069C27CC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b="1" dirty="0"/>
              <a:t>Material Handling Workforce Demographics</a:t>
            </a:r>
          </a:p>
        </p:txBody>
      </p:sp>
      <p:pic>
        <p:nvPicPr>
          <p:cNvPr id="18" name="Picture 17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2DFFC73C-26DD-8C46-9894-A5871B94F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117" y="1295400"/>
            <a:ext cx="733940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7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8221F6E-AFBA-E943-9A15-E95A3ED5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3224" y="685800"/>
            <a:ext cx="3700776" cy="6181344"/>
          </a:xfrm>
          <a:prstGeom prst="rect">
            <a:avLst/>
          </a:prstGeom>
        </p:spPr>
      </p:pic>
      <p:pic>
        <p:nvPicPr>
          <p:cNvPr id="22" name="Picture 21" descr="Chart, bar chart&#10;&#10;Description automatically generated">
            <a:extLst>
              <a:ext uri="{FF2B5EF4-FFF2-40B4-BE49-F238E27FC236}">
                <a16:creationId xmlns:a16="http://schemas.microsoft.com/office/drawing/2014/main" id="{29028549-4562-C04A-BECC-28529156E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707136"/>
            <a:ext cx="4648200" cy="56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8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D9311A52-6499-E840-9ACD-9FDEBFE2719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/>
              <a:t>Material handling uses a broad array of equipment, systems, services and expertise to move products through the supply chain such as: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i="1" dirty="0"/>
              <a:t>	automation, robotics, AI, information technology, automatic identification, lifting equipment, storage equipment, conveying equipment, facilities design and planning, ergonomic and safety equipment, sustainable energy and facility solutions.</a:t>
            </a:r>
          </a:p>
        </p:txBody>
      </p:sp>
      <p:pic>
        <p:nvPicPr>
          <p:cNvPr id="3" name="Picture 2" descr="A picture containing LEGO, toy, indoor&#10;&#10;Description automatically generated">
            <a:extLst>
              <a:ext uri="{FF2B5EF4-FFF2-40B4-BE49-F238E27FC236}">
                <a16:creationId xmlns:a16="http://schemas.microsoft.com/office/drawing/2014/main" id="{3A472E05-AAD2-5743-9E0D-7017CD62D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5299"/>
            <a:ext cx="4038600" cy="2695765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27D760-DB65-384E-9A8D-4A85D3F45A55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altLang="en-US" sz="3500" b="1" dirty="0"/>
              <a:t>How Material Handling Works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566100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9018</TotalTime>
  <Words>345</Words>
  <Application>Microsoft Macintosh PowerPoint</Application>
  <PresentationFormat>On-screen Show (4:3)</PresentationFormat>
  <Paragraphs>43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 Economic Impact of Material Handling</vt:lpstr>
      <vt:lpstr>PowerPoint Presentation</vt:lpstr>
      <vt:lpstr>Material Handling Workforce 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Sasser</dc:creator>
  <cp:lastModifiedBy>Carol Miller</cp:lastModifiedBy>
  <cp:revision>132</cp:revision>
  <dcterms:created xsi:type="dcterms:W3CDTF">2016-02-24T19:50:11Z</dcterms:created>
  <dcterms:modified xsi:type="dcterms:W3CDTF">2021-05-19T19:30:21Z</dcterms:modified>
</cp:coreProperties>
</file>